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17"/>
  </p:notesMasterIdLst>
  <p:sldIdLst>
    <p:sldId id="262" r:id="rId2"/>
    <p:sldId id="263" r:id="rId3"/>
    <p:sldId id="264" r:id="rId4"/>
    <p:sldId id="257" r:id="rId5"/>
    <p:sldId id="265" r:id="rId6"/>
    <p:sldId id="266" r:id="rId7"/>
    <p:sldId id="267" r:id="rId8"/>
    <p:sldId id="268" r:id="rId9"/>
    <p:sldId id="269" r:id="rId10"/>
    <p:sldId id="270" r:id="rId11"/>
    <p:sldId id="273" r:id="rId12"/>
    <p:sldId id="275" r:id="rId13"/>
    <p:sldId id="259" r:id="rId14"/>
    <p:sldId id="271" r:id="rId15"/>
    <p:sldId id="27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3840" userDrawn="1">
          <p15:clr>
            <a:srgbClr val="A4A3A4"/>
          </p15:clr>
        </p15:guide>
        <p15:guide id="2" orient="horz"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faFw0vkJwD3E5pq6alRa8sRKC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4F"/>
    <a:srgbClr val="FFFFFF"/>
    <a:srgbClr val="FFC800"/>
    <a:srgbClr val="000000"/>
    <a:srgbClr val="E5E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83" autoAdjust="0"/>
  </p:normalViewPr>
  <p:slideViewPr>
    <p:cSldViewPr snapToGrid="0">
      <p:cViewPr varScale="1">
        <p:scale>
          <a:sx n="72" d="100"/>
          <a:sy n="72" d="100"/>
        </p:scale>
        <p:origin x="-78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8984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25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022160c2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022160c2b_0_8:notes"/>
          <p:cNvSpPr txBox="1">
            <a:spLocks noGrp="1"/>
          </p:cNvSpPr>
          <p:nvPr>
            <p:ph type="body" idx="1"/>
          </p:nvPr>
        </p:nvSpPr>
        <p:spPr>
          <a:xfrm>
            <a:off x="685801" y="4400550"/>
            <a:ext cx="5486549" cy="3600590"/>
          </a:xfrm>
          <a:prstGeom prst="rect">
            <a:avLst/>
          </a:prstGeom>
        </p:spPr>
        <p:txBody>
          <a:bodyPr spcFirstLastPara="1" wrap="square" lIns="91418" tIns="45696" rIns="91418" bIns="45696" anchor="t" anchorCtr="0">
            <a:noAutofit/>
          </a:bodyPr>
          <a:lstStyle/>
          <a:p>
            <a:pPr marL="0" indent="0">
              <a:buNone/>
            </a:pPr>
            <a:endParaRPr/>
          </a:p>
        </p:txBody>
      </p:sp>
      <p:sp>
        <p:nvSpPr>
          <p:cNvPr id="204" name="Google Shape;204;g8022160c2b_0_8:notes"/>
          <p:cNvSpPr txBox="1">
            <a:spLocks noGrp="1"/>
          </p:cNvSpPr>
          <p:nvPr>
            <p:ph type="sldNum" idx="12"/>
          </p:nvPr>
        </p:nvSpPr>
        <p:spPr>
          <a:xfrm>
            <a:off x="3884614" y="8685215"/>
            <a:ext cx="2971681" cy="458852"/>
          </a:xfrm>
          <a:prstGeom prst="rect">
            <a:avLst/>
          </a:prstGeom>
        </p:spPr>
        <p:txBody>
          <a:bodyPr spcFirstLastPara="1" wrap="square" lIns="91418" tIns="45696" rIns="91418" bIns="45696"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651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65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7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41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1411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191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7351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50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0103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867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8329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773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208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577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23165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rning-cc.edu/academics/computer-science/index.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corning-cc.edu/_resources/img/catalog_2020_2021_final_2020_03.pdf#page=62" TargetMode="External"/><Relationship Id="rId4" Type="http://schemas.openxmlformats.org/officeDocument/2006/relationships/hyperlink" Target="https://www.corning-cc.edu/academics/cybersecurity/index.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corning-cc.edu/directory/delone-joseph.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orning-cc.edu/directory/dates-dj.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orning-cc.edu/directory/oppenheim-joseph.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orning-cc.edu/directory/haas-matthew.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corning-cc.edu/directory/jiminez-elmarine.ph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9281160" y="4845582"/>
            <a:ext cx="2773680" cy="1325880"/>
          </a:xfrm>
          <a:prstGeom prst="rect">
            <a:avLst/>
          </a:prstGeom>
          <a:noFill/>
          <a:ln>
            <a:noFill/>
          </a:ln>
        </p:spPr>
      </p:pic>
      <p:sp>
        <p:nvSpPr>
          <p:cNvPr id="109" name="Google Shape;109;p2"/>
          <p:cNvSpPr txBox="1">
            <a:spLocks noGrp="1"/>
          </p:cNvSpPr>
          <p:nvPr>
            <p:ph type="ctrTitle"/>
          </p:nvPr>
        </p:nvSpPr>
        <p:spPr>
          <a:xfrm>
            <a:off x="1097280" y="1451430"/>
            <a:ext cx="10058400" cy="1531730"/>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sz="6000" dirty="0">
                <a:solidFill>
                  <a:srgbClr val="FFFFFF"/>
                </a:solidFill>
                <a:latin typeface="+mn-lt"/>
                <a:ea typeface="Calibri"/>
                <a:cs typeface="Arial" panose="020B0604020202020204" pitchFamily="34" charset="0"/>
                <a:sym typeface="Calibri"/>
              </a:rPr>
              <a:t>Career Paths in Computing</a:t>
            </a:r>
            <a:endParaRPr sz="6000" dirty="0">
              <a:solidFill>
                <a:srgbClr val="FFFFFF"/>
              </a:solidFill>
              <a:latin typeface="+mn-lt"/>
              <a:ea typeface="Calibri"/>
              <a:cs typeface="Arial" panose="020B0604020202020204" pitchFamily="34" charset="0"/>
              <a:sym typeface="Calibri"/>
            </a:endParaRPr>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2020</a:t>
            </a:r>
            <a:endParaRPr lang="en-US" sz="2000" b="1" dirty="0">
              <a:solidFill>
                <a:srgbClr val="FFFFFF"/>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9208543"/>
      </p:ext>
    </p:extLst>
  </p:cSld>
  <p:clrMapOvr>
    <a:masterClrMapping/>
  </p:clrMapOvr>
  <mc:AlternateContent xmlns:mc="http://schemas.openxmlformats.org/markup-compatibility/2006" xmlns:p14="http://schemas.microsoft.com/office/powerpoint/2010/main">
    <mc:Choice Requires="p14">
      <p:transition spd="slow" p14:dur="2000" advTm="10800"/>
    </mc:Choice>
    <mc:Fallback xmlns="">
      <p:transition spd="slow" advTm="108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0"/>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Computing Programs - Math</a:t>
            </a:r>
            <a:endParaRPr dirty="0">
              <a:solidFill>
                <a:srgbClr val="FFFFFF"/>
              </a:solidFill>
              <a:latin typeface="+mn-lt"/>
              <a:ea typeface="Calibri"/>
              <a:cs typeface="Arial" panose="020B0604020202020204" pitchFamily="34" charset="0"/>
              <a:sym typeface="Calibri"/>
            </a:endParaRPr>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810" y="1031971"/>
            <a:ext cx="6887480" cy="516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961440"/>
      </p:ext>
    </p:extLst>
  </p:cSld>
  <p:clrMapOvr>
    <a:masterClrMapping/>
  </p:clrMapOvr>
  <mc:AlternateContent xmlns:mc="http://schemas.openxmlformats.org/markup-compatibility/2006" xmlns:p14="http://schemas.microsoft.com/office/powerpoint/2010/main">
    <mc:Choice Requires="p14">
      <p:transition spd="slow" p14:dur="2000" advTm="11187"/>
    </mc:Choice>
    <mc:Fallback xmlns="">
      <p:transition spd="slow" advTm="111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smtClean="0">
                <a:solidFill>
                  <a:srgbClr val="FFFFFF"/>
                </a:solidFill>
                <a:latin typeface="+mn-lt"/>
                <a:ea typeface="Calibri"/>
                <a:cs typeface="Arial" panose="020B0604020202020204" pitchFamily="34" charset="0"/>
                <a:sym typeface="Calibri"/>
              </a:rPr>
              <a:t>Why Study at CCC?</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481100"/>
            <a:ext cx="10870602" cy="4798676"/>
          </a:xfrm>
          <a:prstGeom prst="rect">
            <a:avLst/>
          </a:prstGeom>
          <a:noFill/>
          <a:ln>
            <a:noFill/>
          </a:ln>
        </p:spPr>
        <p:txBody>
          <a:bodyPr spcFirstLastPara="1" wrap="square" lIns="0" tIns="45700" rIns="0" bIns="45700" anchor="t" anchorCtr="0">
            <a:normAutofit fontScale="92500" lnSpcReduction="10000"/>
          </a:bodyPr>
          <a:lstStyle/>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Strong student employment opportunities.</a:t>
            </a:r>
          </a:p>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Real world 100 hour internship experience with actual employers.</a:t>
            </a:r>
          </a:p>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Small class sizes. Personalized attention from faculty.</a:t>
            </a:r>
          </a:p>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A dedicated faculty exhibiting a wide range of diverse interests, experiences, and specialties.</a:t>
            </a:r>
          </a:p>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Training in on-demand areas: Problem Solving, Networking, System Administration.</a:t>
            </a:r>
          </a:p>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Heavy emphasis on hands-on, applied individual and team projects.</a:t>
            </a:r>
          </a:p>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Coursework aligned with market leading technologies and vendors.</a:t>
            </a:r>
          </a:p>
          <a:p>
            <a:pPr marL="201168" lvl="1" indent="0">
              <a:spcBef>
                <a:spcPts val="1400"/>
              </a:spcBef>
              <a:buClr>
                <a:srgbClr val="002747"/>
              </a:buClr>
              <a:buSzPts val="2000"/>
              <a:buNone/>
            </a:pPr>
            <a:r>
              <a:rPr lang="en-US" sz="2400" b="1" i="1" u="sng" dirty="0" smtClean="0"/>
              <a:t>me </a:t>
            </a:r>
            <a:r>
              <a:rPr lang="en-US" sz="2400" b="1" i="1" u="sng" dirty="0"/>
              <a:t>Design and </a:t>
            </a:r>
            <a:r>
              <a:rPr lang="en-US" sz="2400" b="1" dirty="0"/>
              <a:t>Development Partnership with Game Design and Development Partnership with SUNY Canton</a:t>
            </a:r>
            <a:endParaRPr lang="en-US" sz="2400"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spTree>
    <p:extLst>
      <p:ext uri="{BB962C8B-B14F-4D97-AF65-F5344CB8AC3E}">
        <p14:creationId xmlns:p14="http://schemas.microsoft.com/office/powerpoint/2010/main" val="3254215184"/>
      </p:ext>
    </p:extLst>
  </p:cSld>
  <p:clrMapOvr>
    <a:masterClrMapping/>
  </p:clrMapOvr>
  <mc:AlternateContent xmlns:mc="http://schemas.openxmlformats.org/markup-compatibility/2006" xmlns:p14="http://schemas.microsoft.com/office/powerpoint/2010/main">
    <mc:Choice Requires="p14">
      <p:transition spd="slow" p14:dur="2000" advTm="10924"/>
    </mc:Choice>
    <mc:Fallback xmlns="">
      <p:transition spd="slow" advTm="1092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5"/>
          <p:cNvPicPr preferRelativeResize="0"/>
          <p:nvPr/>
        </p:nvPicPr>
        <p:blipFill>
          <a:blip r:embed="rId3">
            <a:alphaModFix/>
          </a:blip>
          <a:stretch>
            <a:fillRect/>
          </a:stretch>
        </p:blipFill>
        <p:spPr>
          <a:xfrm>
            <a:off x="1" y="4113590"/>
            <a:ext cx="12192001" cy="2744423"/>
          </a:xfrm>
          <a:prstGeom prst="rect">
            <a:avLst/>
          </a:prstGeom>
          <a:noFill/>
          <a:ln>
            <a:noFill/>
          </a:ln>
        </p:spPr>
      </p:pic>
      <p:pic>
        <p:nvPicPr>
          <p:cNvPr id="207" name="Google Shape;207;p25"/>
          <p:cNvPicPr preferRelativeResize="0"/>
          <p:nvPr/>
        </p:nvPicPr>
        <p:blipFill>
          <a:blip r:embed="rId4">
            <a:alphaModFix/>
          </a:blip>
          <a:stretch>
            <a:fillRect/>
          </a:stretch>
        </p:blipFill>
        <p:spPr>
          <a:xfrm>
            <a:off x="0" y="-47146"/>
            <a:ext cx="12192000" cy="2755392"/>
          </a:xfrm>
          <a:prstGeom prst="rect">
            <a:avLst/>
          </a:prstGeom>
          <a:noFill/>
          <a:ln>
            <a:noFill/>
          </a:ln>
        </p:spPr>
      </p:pic>
      <p:sp>
        <p:nvSpPr>
          <p:cNvPr id="9" name="Google Shape;109;p2"/>
          <p:cNvSpPr txBox="1">
            <a:spLocks noGrp="1"/>
          </p:cNvSpPr>
          <p:nvPr>
            <p:ph type="title"/>
          </p:nvPr>
        </p:nvSpPr>
        <p:spPr>
          <a:xfrm>
            <a:off x="1231751" y="3135648"/>
            <a:ext cx="10058400" cy="640800"/>
          </a:xfrm>
          <a:prstGeom prst="rect">
            <a:avLst/>
          </a:prstGeom>
          <a:solidFill>
            <a:srgbClr val="001F4F"/>
          </a:solid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040404"/>
              </a:buClr>
              <a:buSzPts val="4800"/>
              <a:buFont typeface="Calibri"/>
              <a:buNone/>
            </a:pPr>
            <a:r>
              <a:rPr lang="en-US" dirty="0" smtClean="0">
                <a:solidFill>
                  <a:srgbClr val="FFFFFF"/>
                </a:solidFill>
                <a:latin typeface="+mn-lt"/>
                <a:ea typeface="Calibri"/>
                <a:cs typeface="Arial" panose="020B0604020202020204" pitchFamily="34" charset="0"/>
                <a:sym typeface="Calibri"/>
              </a:rPr>
              <a:t>Computing Department Labs</a:t>
            </a:r>
            <a:endParaRPr dirty="0">
              <a:solidFill>
                <a:srgbClr val="FFFFFF"/>
              </a:solidFill>
              <a:latin typeface="+mn-lt"/>
              <a:ea typeface="Calibri"/>
              <a:cs typeface="Arial" panose="020B0604020202020204" pitchFamily="34" charset="0"/>
              <a:sym typeface="Calibri"/>
            </a:endParaRPr>
          </a:p>
        </p:txBody>
      </p:sp>
      <p:sp>
        <p:nvSpPr>
          <p:cNvPr id="3" name="TextBox 2"/>
          <p:cNvSpPr txBox="1"/>
          <p:nvPr/>
        </p:nvSpPr>
        <p:spPr>
          <a:xfrm>
            <a:off x="1815353" y="2721693"/>
            <a:ext cx="2265364" cy="307777"/>
          </a:xfrm>
          <a:prstGeom prst="rect">
            <a:avLst/>
          </a:prstGeom>
          <a:noFill/>
        </p:spPr>
        <p:txBody>
          <a:bodyPr wrap="none" rtlCol="0">
            <a:spAutoFit/>
          </a:bodyPr>
          <a:lstStyle/>
          <a:p>
            <a:r>
              <a:rPr lang="en-US" dirty="0" smtClean="0"/>
              <a:t>Network Software/</a:t>
            </a:r>
            <a:r>
              <a:rPr lang="en-US" dirty="0" err="1" smtClean="0"/>
              <a:t>eSports</a:t>
            </a:r>
            <a:endParaRPr lang="en-US" dirty="0"/>
          </a:p>
        </p:txBody>
      </p:sp>
      <p:sp>
        <p:nvSpPr>
          <p:cNvPr id="13" name="TextBox 12"/>
          <p:cNvSpPr txBox="1"/>
          <p:nvPr/>
        </p:nvSpPr>
        <p:spPr>
          <a:xfrm>
            <a:off x="8126506" y="2706156"/>
            <a:ext cx="1955985" cy="307777"/>
          </a:xfrm>
          <a:prstGeom prst="rect">
            <a:avLst/>
          </a:prstGeom>
          <a:noFill/>
        </p:spPr>
        <p:txBody>
          <a:bodyPr wrap="none" rtlCol="0">
            <a:spAutoFit/>
          </a:bodyPr>
          <a:lstStyle/>
          <a:p>
            <a:r>
              <a:rPr lang="en-US" dirty="0" smtClean="0"/>
              <a:t>Networking Instruction</a:t>
            </a:r>
            <a:endParaRPr lang="en-US" dirty="0"/>
          </a:p>
        </p:txBody>
      </p:sp>
      <p:sp>
        <p:nvSpPr>
          <p:cNvPr id="14" name="TextBox 13"/>
          <p:cNvSpPr txBox="1"/>
          <p:nvPr/>
        </p:nvSpPr>
        <p:spPr>
          <a:xfrm>
            <a:off x="1586753" y="3805813"/>
            <a:ext cx="2940228" cy="307777"/>
          </a:xfrm>
          <a:prstGeom prst="rect">
            <a:avLst/>
          </a:prstGeom>
          <a:noFill/>
        </p:spPr>
        <p:txBody>
          <a:bodyPr wrap="none" rtlCol="0">
            <a:spAutoFit/>
          </a:bodyPr>
          <a:lstStyle/>
          <a:p>
            <a:r>
              <a:rPr lang="en-US" dirty="0" smtClean="0"/>
              <a:t>Computer Hardware/</a:t>
            </a:r>
            <a:r>
              <a:rPr lang="en-US" dirty="0" err="1" smtClean="0"/>
              <a:t>Cybersecurity</a:t>
            </a:r>
            <a:endParaRPr lang="en-US" dirty="0"/>
          </a:p>
        </p:txBody>
      </p:sp>
      <p:sp>
        <p:nvSpPr>
          <p:cNvPr id="15" name="TextBox 14"/>
          <p:cNvSpPr txBox="1"/>
          <p:nvPr/>
        </p:nvSpPr>
        <p:spPr>
          <a:xfrm>
            <a:off x="8126506" y="3794453"/>
            <a:ext cx="2084225" cy="307777"/>
          </a:xfrm>
          <a:prstGeom prst="rect">
            <a:avLst/>
          </a:prstGeom>
          <a:noFill/>
        </p:spPr>
        <p:txBody>
          <a:bodyPr wrap="none" rtlCol="0">
            <a:spAutoFit/>
          </a:bodyPr>
          <a:lstStyle/>
          <a:p>
            <a:r>
              <a:rPr lang="en-US" dirty="0" smtClean="0"/>
              <a:t>Linux and Programming</a:t>
            </a:r>
            <a:endParaRPr lang="en-US" dirty="0"/>
          </a:p>
        </p:txBody>
      </p:sp>
    </p:spTree>
    <p:extLst>
      <p:ext uri="{BB962C8B-B14F-4D97-AF65-F5344CB8AC3E}">
        <p14:creationId xmlns:p14="http://schemas.microsoft.com/office/powerpoint/2010/main" val="372893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Salaries!</a:t>
            </a:r>
            <a:endParaRPr dirty="0">
              <a:solidFill>
                <a:srgbClr val="FFFFFF"/>
              </a:solidFill>
              <a:latin typeface="+mn-lt"/>
              <a:ea typeface="Calibri"/>
              <a:cs typeface="Arial" panose="020B0604020202020204" pitchFamily="34" charset="0"/>
              <a:sym typeface="Calibri"/>
            </a:endParaRPr>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graphicFrame>
        <p:nvGraphicFramePr>
          <p:cNvPr id="4" name="Table 3"/>
          <p:cNvGraphicFramePr>
            <a:graphicFrameLocks noGrp="1"/>
          </p:cNvGraphicFramePr>
          <p:nvPr>
            <p:extLst>
              <p:ext uri="{D42A27DB-BD31-4B8C-83A1-F6EECF244321}">
                <p14:modId xmlns:p14="http://schemas.microsoft.com/office/powerpoint/2010/main" val="1660966936"/>
              </p:ext>
            </p:extLst>
          </p:nvPr>
        </p:nvGraphicFramePr>
        <p:xfrm>
          <a:off x="656354" y="1593605"/>
          <a:ext cx="10842428" cy="4637261"/>
        </p:xfrm>
        <a:graphic>
          <a:graphicData uri="http://schemas.openxmlformats.org/drawingml/2006/table">
            <a:tbl>
              <a:tblPr firstRow="1" bandRow="1">
                <a:tableStyleId>{5C22544A-7EE6-4342-B048-85BDC9FD1C3A}</a:tableStyleId>
              </a:tblPr>
              <a:tblGrid>
                <a:gridCol w="5421214">
                  <a:extLst>
                    <a:ext uri="{9D8B030D-6E8A-4147-A177-3AD203B41FA5}">
                      <a16:colId xmlns:a16="http://schemas.microsoft.com/office/drawing/2014/main" xmlns="" val="20000"/>
                    </a:ext>
                  </a:extLst>
                </a:gridCol>
                <a:gridCol w="5421214">
                  <a:extLst>
                    <a:ext uri="{9D8B030D-6E8A-4147-A177-3AD203B41FA5}">
                      <a16:colId xmlns:a16="http://schemas.microsoft.com/office/drawing/2014/main" xmlns="" val="20001"/>
                    </a:ext>
                  </a:extLst>
                </a:gridCol>
              </a:tblGrid>
              <a:tr h="4637261">
                <a:tc>
                  <a:txBody>
                    <a:bodyPr/>
                    <a:lstStyle/>
                    <a:p>
                      <a:r>
                        <a:rPr lang="en-US" sz="1800" b="1" kern="1200" dirty="0">
                          <a:solidFill>
                            <a:srgbClr val="FF0000"/>
                          </a:solidFill>
                          <a:effectLst/>
                          <a:latin typeface="+mn-lt"/>
                          <a:ea typeface="+mn-ea"/>
                          <a:cs typeface="+mn-cs"/>
                        </a:rPr>
                        <a:t>Computer Science Bachelor of Science (BS)</a:t>
                      </a:r>
                    </a:p>
                    <a:p>
                      <a:r>
                        <a:rPr lang="en-US" sz="1800" b="1" i="1" kern="1200" dirty="0">
                          <a:solidFill>
                            <a:schemeClr val="accent6">
                              <a:lumMod val="10000"/>
                            </a:schemeClr>
                          </a:solidFill>
                          <a:effectLst/>
                          <a:latin typeface="+mn-lt"/>
                          <a:ea typeface="+mn-ea"/>
                          <a:cs typeface="+mn-cs"/>
                        </a:rPr>
                        <a:t>Payscale.com National Salary Averages for employees with a Computer Science Bachelor’s degree</a:t>
                      </a:r>
                      <a:endParaRPr lang="en-US" sz="1800" b="1" kern="1200" dirty="0">
                        <a:solidFill>
                          <a:schemeClr val="accent6">
                            <a:lumMod val="10000"/>
                          </a:schemeClr>
                        </a:solidFill>
                        <a:effectLst/>
                        <a:latin typeface="+mn-lt"/>
                        <a:ea typeface="+mn-ea"/>
                        <a:cs typeface="+mn-cs"/>
                      </a:endParaRPr>
                    </a:p>
                    <a:p>
                      <a:r>
                        <a:rPr lang="en-US" sz="1800" b="1" kern="1200" dirty="0">
                          <a:solidFill>
                            <a:schemeClr val="accent6">
                              <a:lumMod val="10000"/>
                            </a:schemeClr>
                          </a:solidFill>
                          <a:effectLst/>
                          <a:latin typeface="+mn-lt"/>
                          <a:ea typeface="+mn-ea"/>
                          <a:cs typeface="+mn-cs"/>
                        </a:rPr>
                        <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Application Developer                          $64,000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Software Developer</a:t>
                      </a:r>
                      <a:r>
                        <a:rPr lang="en-US" sz="1800" b="1" kern="1200" baseline="0" dirty="0">
                          <a:solidFill>
                            <a:schemeClr val="accent6">
                              <a:lumMod val="10000"/>
                            </a:schemeClr>
                          </a:solidFill>
                          <a:effectLst/>
                          <a:latin typeface="+mn-lt"/>
                          <a:ea typeface="+mn-ea"/>
                          <a:cs typeface="+mn-cs"/>
                        </a:rPr>
                        <a:t>                              </a:t>
                      </a:r>
                      <a:r>
                        <a:rPr lang="en-US" sz="1800" b="1" kern="1200" dirty="0">
                          <a:solidFill>
                            <a:schemeClr val="accent6">
                              <a:lumMod val="10000"/>
                            </a:schemeClr>
                          </a:solidFill>
                          <a:effectLst/>
                          <a:latin typeface="+mn-lt"/>
                          <a:ea typeface="+mn-ea"/>
                          <a:cs typeface="+mn-cs"/>
                        </a:rPr>
                        <a:t>$67,000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Software Engineer	</a:t>
                      </a:r>
                      <a:r>
                        <a:rPr lang="en-US" sz="1800" b="1" kern="1200" baseline="0" dirty="0">
                          <a:solidFill>
                            <a:schemeClr val="accent6">
                              <a:lumMod val="10000"/>
                            </a:schemeClr>
                          </a:solidFill>
                          <a:effectLst/>
                          <a:latin typeface="+mn-lt"/>
                          <a:ea typeface="+mn-ea"/>
                          <a:cs typeface="+mn-cs"/>
                        </a:rPr>
                        <a:t>                               </a:t>
                      </a:r>
                      <a:r>
                        <a:rPr lang="en-US" sz="1800" b="1" kern="1200" dirty="0">
                          <a:solidFill>
                            <a:schemeClr val="accent6">
                              <a:lumMod val="10000"/>
                            </a:schemeClr>
                          </a:solidFill>
                          <a:effectLst/>
                          <a:latin typeface="+mn-lt"/>
                          <a:ea typeface="+mn-ea"/>
                          <a:cs typeface="+mn-cs"/>
                        </a:rPr>
                        <a:t>$81,000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Solutions Architect	</a:t>
                      </a:r>
                      <a:r>
                        <a:rPr lang="en-US" sz="1800" b="1" kern="1200" baseline="0" dirty="0">
                          <a:solidFill>
                            <a:schemeClr val="accent6">
                              <a:lumMod val="10000"/>
                            </a:schemeClr>
                          </a:solidFill>
                          <a:effectLst/>
                          <a:latin typeface="+mn-lt"/>
                          <a:ea typeface="+mn-ea"/>
                          <a:cs typeface="+mn-cs"/>
                        </a:rPr>
                        <a:t>                               </a:t>
                      </a:r>
                      <a:r>
                        <a:rPr lang="en-US" sz="1800" b="1" kern="1200" dirty="0">
                          <a:solidFill>
                            <a:schemeClr val="accent6">
                              <a:lumMod val="10000"/>
                            </a:schemeClr>
                          </a:solidFill>
                          <a:effectLst/>
                          <a:latin typeface="+mn-lt"/>
                          <a:ea typeface="+mn-ea"/>
                          <a:cs typeface="+mn-cs"/>
                        </a:rPr>
                        <a:t>$117,000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Software Engineering Manager </a:t>
                      </a:r>
                      <a:r>
                        <a:rPr lang="en-US" sz="1800" b="1" kern="1200" baseline="0" dirty="0">
                          <a:solidFill>
                            <a:schemeClr val="accent6">
                              <a:lumMod val="10000"/>
                            </a:schemeClr>
                          </a:solidFill>
                          <a:effectLst/>
                          <a:latin typeface="+mn-lt"/>
                          <a:ea typeface="+mn-ea"/>
                          <a:cs typeface="+mn-cs"/>
                        </a:rPr>
                        <a:t>         </a:t>
                      </a:r>
                      <a:r>
                        <a:rPr lang="en-US" sz="1800" b="1" kern="1200" dirty="0">
                          <a:solidFill>
                            <a:schemeClr val="accent6">
                              <a:lumMod val="10000"/>
                            </a:schemeClr>
                          </a:solidFill>
                          <a:effectLst/>
                          <a:latin typeface="+mn-lt"/>
                          <a:ea typeface="+mn-ea"/>
                          <a:cs typeface="+mn-cs"/>
                        </a:rPr>
                        <a:t>$133,000</a:t>
                      </a:r>
                    </a:p>
                    <a:p>
                      <a:endParaRPr lang="en-US" dirty="0">
                        <a:solidFill>
                          <a:schemeClr val="accent6">
                            <a:lumMod val="10000"/>
                          </a:schemeClr>
                        </a:solidFill>
                      </a:endParaRPr>
                    </a:p>
                  </a:txBody>
                  <a:tcPr>
                    <a:noFill/>
                  </a:tcPr>
                </a:tc>
                <a:tc>
                  <a:txBody>
                    <a:bodyPr/>
                    <a:lstStyle/>
                    <a:p>
                      <a:r>
                        <a:rPr lang="en-US" sz="1800" b="1" i="0" kern="1200" dirty="0" err="1">
                          <a:solidFill>
                            <a:schemeClr val="accent1"/>
                          </a:solidFill>
                          <a:effectLst/>
                          <a:latin typeface="+mn-lt"/>
                          <a:ea typeface="+mn-ea"/>
                          <a:cs typeface="+mn-cs"/>
                        </a:rPr>
                        <a:t>CyberSecurity</a:t>
                      </a:r>
                      <a:r>
                        <a:rPr lang="en-US" sz="1800" b="1" i="0" kern="1200" dirty="0">
                          <a:solidFill>
                            <a:schemeClr val="accent1"/>
                          </a:solidFill>
                          <a:effectLst/>
                          <a:latin typeface="+mn-lt"/>
                          <a:ea typeface="+mn-ea"/>
                          <a:cs typeface="+mn-cs"/>
                        </a:rPr>
                        <a:t> </a:t>
                      </a:r>
                      <a:r>
                        <a:rPr lang="en-US" sz="1800" b="1" kern="1200" dirty="0">
                          <a:solidFill>
                            <a:schemeClr val="accent1"/>
                          </a:solidFill>
                          <a:effectLst/>
                          <a:latin typeface="+mn-lt"/>
                          <a:ea typeface="+mn-ea"/>
                          <a:cs typeface="+mn-cs"/>
                        </a:rPr>
                        <a:t>Bachelor of Science (BS)</a:t>
                      </a:r>
                    </a:p>
                    <a:p>
                      <a:r>
                        <a:rPr lang="en-US" sz="1800" b="1" i="1" kern="1200" dirty="0">
                          <a:solidFill>
                            <a:schemeClr val="accent6">
                              <a:lumMod val="10000"/>
                            </a:schemeClr>
                          </a:solidFill>
                          <a:effectLst/>
                          <a:latin typeface="+mn-lt"/>
                          <a:ea typeface="+mn-ea"/>
                          <a:cs typeface="+mn-cs"/>
                        </a:rPr>
                        <a:t>Payscale.com National Salary Averages for employees with a </a:t>
                      </a:r>
                      <a:r>
                        <a:rPr lang="en-US" sz="1800" b="1" i="1" kern="1200" dirty="0" err="1">
                          <a:solidFill>
                            <a:schemeClr val="accent6">
                              <a:lumMod val="10000"/>
                            </a:schemeClr>
                          </a:solidFill>
                          <a:effectLst/>
                          <a:latin typeface="+mn-lt"/>
                          <a:ea typeface="+mn-ea"/>
                          <a:cs typeface="+mn-cs"/>
                        </a:rPr>
                        <a:t>CyberSecurity</a:t>
                      </a:r>
                      <a:r>
                        <a:rPr lang="en-US" sz="1800" b="1" i="1" kern="1200" dirty="0">
                          <a:solidFill>
                            <a:schemeClr val="accent6">
                              <a:lumMod val="10000"/>
                            </a:schemeClr>
                          </a:solidFill>
                          <a:effectLst/>
                          <a:latin typeface="+mn-lt"/>
                          <a:ea typeface="+mn-ea"/>
                          <a:cs typeface="+mn-cs"/>
                        </a:rPr>
                        <a:t> Bachelor’s degree</a:t>
                      </a:r>
                      <a:endParaRPr lang="en-US" sz="1800" b="1" kern="1200" dirty="0">
                        <a:solidFill>
                          <a:schemeClr val="accent6">
                            <a:lumMod val="10000"/>
                          </a:schemeClr>
                        </a:solidFill>
                        <a:effectLst/>
                        <a:latin typeface="+mn-lt"/>
                        <a:ea typeface="+mn-ea"/>
                        <a:cs typeface="+mn-cs"/>
                      </a:endParaRPr>
                    </a:p>
                    <a:p>
                      <a:r>
                        <a:rPr lang="en-US" sz="1800" b="1" kern="1200" dirty="0">
                          <a:solidFill>
                            <a:schemeClr val="accent6">
                              <a:lumMod val="10000"/>
                            </a:schemeClr>
                          </a:solidFill>
                          <a:effectLst/>
                          <a:latin typeface="+mn-lt"/>
                          <a:ea typeface="+mn-ea"/>
                          <a:cs typeface="+mn-cs"/>
                        </a:rPr>
                        <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Information Security Analyst		$65,000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Cyber Security Analyst		$70,000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Penetration Tester			$72,000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Cyber Security Engineer		$81,000</a:t>
                      </a:r>
                      <a:br>
                        <a:rPr lang="en-US" sz="1800" b="1" kern="1200" dirty="0">
                          <a:solidFill>
                            <a:schemeClr val="accent6">
                              <a:lumMod val="10000"/>
                            </a:schemeClr>
                          </a:solidFill>
                          <a:effectLst/>
                          <a:latin typeface="+mn-lt"/>
                          <a:ea typeface="+mn-ea"/>
                          <a:cs typeface="+mn-cs"/>
                        </a:rPr>
                      </a:br>
                      <a:r>
                        <a:rPr lang="en-US" sz="1800" b="1" kern="1200" dirty="0">
                          <a:solidFill>
                            <a:schemeClr val="accent6">
                              <a:lumMod val="10000"/>
                            </a:schemeClr>
                          </a:solidFill>
                          <a:effectLst/>
                          <a:latin typeface="+mn-lt"/>
                          <a:ea typeface="+mn-ea"/>
                          <a:cs typeface="+mn-cs"/>
                        </a:rPr>
                        <a:t>Information Security Manager	$95,000</a:t>
                      </a:r>
                    </a:p>
                    <a:p>
                      <a:endParaRPr lang="en-US" dirty="0">
                        <a:solidFill>
                          <a:schemeClr val="accent6">
                            <a:lumMod val="10000"/>
                          </a:schemeClr>
                        </a:solidFill>
                      </a:endParaRP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86749161"/>
      </p:ext>
    </p:extLst>
  </p:cSld>
  <p:clrMapOvr>
    <a:masterClrMapping/>
  </p:clrMapOvr>
  <mc:AlternateContent xmlns:mc="http://schemas.openxmlformats.org/markup-compatibility/2006" xmlns:p14="http://schemas.microsoft.com/office/powerpoint/2010/main">
    <mc:Choice Requires="p14">
      <p:transition spd="slow" p14:dur="2000" advTm="10351"/>
    </mc:Choice>
    <mc:Fallback xmlns="">
      <p:transition spd="slow" advTm="103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Salaries!</a:t>
            </a:r>
            <a:endParaRPr dirty="0">
              <a:solidFill>
                <a:srgbClr val="FFFFFF"/>
              </a:solidFill>
              <a:latin typeface="+mn-lt"/>
              <a:ea typeface="Calibri"/>
              <a:cs typeface="Arial" panose="020B0604020202020204" pitchFamily="34" charset="0"/>
              <a:sym typeface="Calibri"/>
            </a:endParaRPr>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sp>
        <p:nvSpPr>
          <p:cNvPr id="2" name="Rectangle 1"/>
          <p:cNvSpPr/>
          <p:nvPr/>
        </p:nvSpPr>
        <p:spPr>
          <a:xfrm>
            <a:off x="1146370" y="1947095"/>
            <a:ext cx="10036821" cy="3539430"/>
          </a:xfrm>
          <a:prstGeom prst="rect">
            <a:avLst/>
          </a:prstGeom>
        </p:spPr>
        <p:txBody>
          <a:bodyPr wrap="square">
            <a:spAutoFit/>
          </a:bodyPr>
          <a:lstStyle/>
          <a:p>
            <a:r>
              <a:rPr lang="en-US" b="1" dirty="0">
                <a:solidFill>
                  <a:schemeClr val="accent1"/>
                </a:solidFill>
              </a:rPr>
              <a:t>Information Technology Associate in Applied Science (AAS)</a:t>
            </a:r>
          </a:p>
          <a:p>
            <a:r>
              <a:rPr lang="en-US" i="1" dirty="0"/>
              <a:t>Payscale.com National Salary Averages for employees with an Information Technology AAS degree</a:t>
            </a:r>
            <a:endParaRPr lang="en-US" dirty="0"/>
          </a:p>
          <a:p>
            <a:r>
              <a:rPr lang="en-US" dirty="0"/>
              <a:t> </a:t>
            </a:r>
          </a:p>
          <a:p>
            <a:r>
              <a:rPr lang="en-US" b="1" dirty="0"/>
              <a:t>Service Desk Analyst			$41,000  </a:t>
            </a:r>
            <a:endParaRPr lang="en-US" dirty="0"/>
          </a:p>
          <a:p>
            <a:r>
              <a:rPr lang="en-US" b="1" dirty="0"/>
              <a:t>Desktop Support Technician 		$48,000</a:t>
            </a:r>
            <a:br>
              <a:rPr lang="en-US" b="1" dirty="0"/>
            </a:br>
            <a:r>
              <a:rPr lang="en-US" b="1" dirty="0"/>
              <a:t>Network Technician			$48,000</a:t>
            </a:r>
            <a:endParaRPr lang="en-US" dirty="0"/>
          </a:p>
          <a:p>
            <a:r>
              <a:rPr lang="en-US" b="1" dirty="0"/>
              <a:t>Network Administrator		$53,000</a:t>
            </a:r>
            <a:endParaRPr lang="en-US" dirty="0"/>
          </a:p>
          <a:p>
            <a:r>
              <a:rPr lang="en-US" b="1" dirty="0"/>
              <a:t>System Administrator, Windows	                   $58,000</a:t>
            </a:r>
            <a:endParaRPr lang="en-US" dirty="0"/>
          </a:p>
          <a:p>
            <a:r>
              <a:rPr lang="en-US" b="1" dirty="0"/>
              <a:t>System Administrator, Linux 		$62,000</a:t>
            </a:r>
            <a:r>
              <a:rPr lang="en-US" dirty="0"/>
              <a:t/>
            </a:r>
            <a:br>
              <a:rPr lang="en-US" dirty="0"/>
            </a:br>
            <a:r>
              <a:rPr lang="en-US" dirty="0"/>
              <a:t>			</a:t>
            </a:r>
          </a:p>
          <a:p>
            <a:r>
              <a:rPr lang="en-US" i="1" dirty="0"/>
              <a:t>NYS Department of Labor Projections 2014-2024 for the Southern Tier – www.labor.ny.gov</a:t>
            </a:r>
            <a:endParaRPr lang="en-US" dirty="0"/>
          </a:p>
          <a:p>
            <a:r>
              <a:rPr lang="en-US" b="1" dirty="0"/>
              <a:t>User Support Specialist			$38,470 to $63,360 annually</a:t>
            </a:r>
            <a:endParaRPr lang="en-US" dirty="0"/>
          </a:p>
          <a:p>
            <a:r>
              <a:rPr lang="en-US" dirty="0"/>
              <a:t>9.9% Regional Growth, 12.8% National Growth</a:t>
            </a:r>
            <a:br>
              <a:rPr lang="en-US" dirty="0"/>
            </a:br>
            <a:endParaRPr lang="en-US" dirty="0"/>
          </a:p>
          <a:p>
            <a:r>
              <a:rPr lang="en-US" b="1" dirty="0"/>
              <a:t>Computer Network Support Specialist 		$44,110 to $76,000 annually</a:t>
            </a:r>
            <a:endParaRPr lang="en-US" dirty="0"/>
          </a:p>
          <a:p>
            <a:r>
              <a:rPr lang="en-US" dirty="0"/>
              <a:t>7.1% Regional Growth, 7.5% National Growth</a:t>
            </a:r>
          </a:p>
        </p:txBody>
      </p:sp>
    </p:spTree>
    <p:extLst>
      <p:ext uri="{BB962C8B-B14F-4D97-AF65-F5344CB8AC3E}">
        <p14:creationId xmlns:p14="http://schemas.microsoft.com/office/powerpoint/2010/main" val="2258198402"/>
      </p:ext>
    </p:extLst>
  </p:cSld>
  <p:clrMapOvr>
    <a:masterClrMapping/>
  </p:clrMapOvr>
  <mc:AlternateContent xmlns:mc="http://schemas.openxmlformats.org/markup-compatibility/2006" xmlns:p14="http://schemas.microsoft.com/office/powerpoint/2010/main">
    <mc:Choice Requires="p14">
      <p:transition spd="slow" p14:dur="2000" advTm="11447"/>
    </mc:Choice>
    <mc:Fallback xmlns="">
      <p:transition spd="slow" advTm="1144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Program Pages</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113464" y="1909720"/>
            <a:ext cx="9972624" cy="4426344"/>
          </a:xfrm>
          <a:prstGeom prst="rect">
            <a:avLst/>
          </a:prstGeom>
          <a:noFill/>
          <a:ln>
            <a:noFill/>
          </a:ln>
        </p:spPr>
        <p:txBody>
          <a:bodyPr spcFirstLastPara="1" wrap="square" lIns="0" tIns="45700" rIns="0" bIns="45700" anchor="t" anchorCtr="0">
            <a:noAutofit/>
          </a:bodyPr>
          <a:lstStyle/>
          <a:p>
            <a:pPr lvl="1">
              <a:spcBef>
                <a:spcPts val="1400"/>
              </a:spcBef>
              <a:buClr>
                <a:srgbClr val="002747"/>
              </a:buClr>
              <a:buSzPts val="2000"/>
              <a:buFont typeface="Arial" panose="020B0604020202020204" pitchFamily="34" charset="0"/>
              <a:buChar char="•"/>
            </a:pPr>
            <a:r>
              <a:rPr lang="en-US" sz="2400" b="1" dirty="0">
                <a:solidFill>
                  <a:srgbClr val="001F4F"/>
                </a:solidFill>
                <a:cs typeface="Arial" panose="020B0604020202020204" pitchFamily="34" charset="0"/>
              </a:rPr>
              <a:t>Computer Science:</a:t>
            </a:r>
          </a:p>
          <a:p>
            <a:pPr lvl="2">
              <a:spcBef>
                <a:spcPts val="1400"/>
              </a:spcBef>
              <a:buClr>
                <a:srgbClr val="002747"/>
              </a:buClr>
              <a:buSzPts val="2000"/>
              <a:buFont typeface="Arial" panose="020B0604020202020204" pitchFamily="34" charset="0"/>
              <a:buChar char="•"/>
            </a:pPr>
            <a:r>
              <a:rPr lang="en-US" sz="2000" b="1" dirty="0">
                <a:solidFill>
                  <a:srgbClr val="001F4F"/>
                </a:solidFill>
                <a:cs typeface="Arial" panose="020B0604020202020204" pitchFamily="34" charset="0"/>
                <a:hlinkClick r:id="rId3"/>
              </a:rPr>
              <a:t>https://www.corning-cc.edu/academics/computer-science/index.php </a:t>
            </a:r>
            <a:endParaRPr lang="en-US" sz="2000" b="1" dirty="0" smtClean="0">
              <a:solidFill>
                <a:srgbClr val="001F4F"/>
              </a:solidFill>
              <a:cs typeface="Arial" panose="020B0604020202020204" pitchFamily="34" charset="0"/>
            </a:endParaRPr>
          </a:p>
          <a:p>
            <a:pPr lvl="1">
              <a:spcBef>
                <a:spcPts val="1400"/>
              </a:spcBef>
              <a:buClr>
                <a:srgbClr val="002747"/>
              </a:buClr>
              <a:buSzPts val="2000"/>
              <a:buFont typeface="Arial" panose="020B0604020202020204" pitchFamily="34" charset="0"/>
              <a:buChar char="•"/>
            </a:pPr>
            <a:r>
              <a:rPr lang="en-US" sz="2400" b="1" dirty="0" err="1" smtClean="0">
                <a:solidFill>
                  <a:srgbClr val="001F4F"/>
                </a:solidFill>
                <a:cs typeface="Arial" panose="020B0604020202020204" pitchFamily="34" charset="0"/>
              </a:rPr>
              <a:t>Cybersecurity</a:t>
            </a:r>
            <a:r>
              <a:rPr lang="en-US" sz="2400" b="1" dirty="0">
                <a:solidFill>
                  <a:srgbClr val="001F4F"/>
                </a:solidFill>
                <a:cs typeface="Arial" panose="020B0604020202020204" pitchFamily="34" charset="0"/>
              </a:rPr>
              <a:t>:</a:t>
            </a:r>
          </a:p>
          <a:p>
            <a:pPr lvl="2">
              <a:spcBef>
                <a:spcPts val="1400"/>
              </a:spcBef>
              <a:buClr>
                <a:srgbClr val="002747"/>
              </a:buClr>
              <a:buSzPts val="2000"/>
              <a:buFont typeface="Arial" panose="020B0604020202020204" pitchFamily="34" charset="0"/>
              <a:buChar char="•"/>
            </a:pPr>
            <a:r>
              <a:rPr lang="en-US" sz="2000" b="1" dirty="0">
                <a:solidFill>
                  <a:srgbClr val="001F4F"/>
                </a:solidFill>
                <a:cs typeface="Arial" panose="020B0604020202020204" pitchFamily="34" charset="0"/>
                <a:hlinkClick r:id="rId4"/>
              </a:rPr>
              <a:t>https://</a:t>
            </a:r>
            <a:r>
              <a:rPr lang="en-US" sz="2000" b="1" dirty="0" smtClean="0">
                <a:solidFill>
                  <a:srgbClr val="001F4F"/>
                </a:solidFill>
                <a:cs typeface="Arial" panose="020B0604020202020204" pitchFamily="34" charset="0"/>
                <a:hlinkClick r:id="rId4"/>
              </a:rPr>
              <a:t>www.corning-cc.edu/academics/cybersecurity/index.php</a:t>
            </a:r>
            <a:endParaRPr lang="en-US" sz="2000" b="1" dirty="0" smtClean="0">
              <a:solidFill>
                <a:srgbClr val="001F4F"/>
              </a:solidFill>
              <a:cs typeface="Arial" panose="020B0604020202020204" pitchFamily="34" charset="0"/>
            </a:endParaRPr>
          </a:p>
          <a:p>
            <a:pPr lvl="1">
              <a:spcBef>
                <a:spcPts val="1400"/>
              </a:spcBef>
              <a:buClr>
                <a:srgbClr val="002747"/>
              </a:buClr>
              <a:buSzPts val="2000"/>
              <a:buFont typeface="Arial" panose="020B0604020202020204" pitchFamily="34" charset="0"/>
              <a:buChar char="•"/>
            </a:pPr>
            <a:r>
              <a:rPr lang="en-US" sz="2400" b="1" dirty="0" smtClean="0">
                <a:solidFill>
                  <a:srgbClr val="001F4F"/>
                </a:solidFill>
                <a:cs typeface="Arial" panose="020B0604020202020204" pitchFamily="34" charset="0"/>
              </a:rPr>
              <a:t>Information Technology (pages 62 and 63):</a:t>
            </a:r>
          </a:p>
          <a:p>
            <a:pPr lvl="2">
              <a:spcBef>
                <a:spcPts val="1400"/>
              </a:spcBef>
              <a:buClr>
                <a:srgbClr val="002747"/>
              </a:buClr>
              <a:buSzPts val="2000"/>
              <a:buFont typeface="Arial" panose="020B0604020202020204" pitchFamily="34" charset="0"/>
              <a:buChar char="•"/>
            </a:pPr>
            <a:r>
              <a:rPr lang="en-US" sz="2000" b="1" dirty="0">
                <a:solidFill>
                  <a:srgbClr val="001F4F"/>
                </a:solidFill>
                <a:cs typeface="Arial" panose="020B0604020202020204" pitchFamily="34" charset="0"/>
                <a:hlinkClick r:id="rId5"/>
              </a:rPr>
              <a:t>https://www.corning-cc.edu/_resources/img/catalog_2020_2021_final_2020_03.pdf#page=62</a:t>
            </a:r>
            <a:endParaRPr lang="en-US" sz="2000" b="1" dirty="0">
              <a:solidFill>
                <a:srgbClr val="001F4F"/>
              </a:solidFill>
              <a:cs typeface="Arial" panose="020B0604020202020204" pitchFamily="34" charset="0"/>
            </a:endParaRPr>
          </a:p>
          <a:p>
            <a:pPr marL="384048" lvl="2" indent="0">
              <a:spcBef>
                <a:spcPts val="1400"/>
              </a:spcBef>
              <a:buClr>
                <a:srgbClr val="002747"/>
              </a:buClr>
              <a:buSzPts val="2000"/>
              <a:buNone/>
            </a:pPr>
            <a:endParaRPr lang="en-US" sz="5100" dirty="0">
              <a:solidFill>
                <a:srgbClr val="001F4F"/>
              </a:solidFill>
              <a:cs typeface="Arial" panose="020B0604020202020204" pitchFamily="34" charset="0"/>
            </a:endParaRPr>
          </a:p>
          <a:p>
            <a:pPr marL="384048" lvl="2" indent="0">
              <a:spcBef>
                <a:spcPts val="1400"/>
              </a:spcBef>
              <a:buClr>
                <a:srgbClr val="002747"/>
              </a:buClr>
              <a:buSzPts val="2000"/>
              <a:buNone/>
            </a:pPr>
            <a:endParaRPr lang="en-US" sz="5100" dirty="0">
              <a:solidFill>
                <a:srgbClr val="001F4F"/>
              </a:solidFill>
              <a:cs typeface="Arial" panose="020B0604020202020204" pitchFamily="34" charset="0"/>
            </a:endParaRPr>
          </a:p>
          <a:p>
            <a:pPr lvl="2">
              <a:spcBef>
                <a:spcPts val="1400"/>
              </a:spcBef>
              <a:buClr>
                <a:srgbClr val="002747"/>
              </a:buClr>
              <a:buSzPts val="2000"/>
              <a:buFont typeface="Arial" panose="020B0604020202020204" pitchFamily="34" charset="0"/>
              <a:buChar char="•"/>
            </a:pPr>
            <a:endParaRPr lang="en-US" sz="2200" dirty="0">
              <a:solidFill>
                <a:srgbClr val="001F4F"/>
              </a:solidFill>
              <a:cs typeface="Arial" panose="020B0604020202020204" pitchFamily="34" charset="0"/>
            </a:endParaRPr>
          </a:p>
          <a:p>
            <a:pPr marL="201168" lvl="1" indent="0">
              <a:spcBef>
                <a:spcPts val="1400"/>
              </a:spcBef>
              <a:buClr>
                <a:srgbClr val="002747"/>
              </a:buClr>
              <a:buSzPts val="2000"/>
              <a:buNone/>
            </a:pPr>
            <a:r>
              <a:rPr lang="en-US" sz="2400" b="1" i="1" u="sng" dirty="0"/>
              <a:t>me Design and </a:t>
            </a:r>
            <a:r>
              <a:rPr lang="en-US" sz="2400" b="1" dirty="0"/>
              <a:t>Development Partnership with Game Design and Development Partnership with SUNY Canton</a:t>
            </a:r>
            <a:endParaRPr lang="en-US" sz="2400"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spTree>
    <p:extLst>
      <p:ext uri="{BB962C8B-B14F-4D97-AF65-F5344CB8AC3E}">
        <p14:creationId xmlns:p14="http://schemas.microsoft.com/office/powerpoint/2010/main" val="3885258250"/>
      </p:ext>
    </p:extLst>
  </p:cSld>
  <p:clrMapOvr>
    <a:masterClrMapping/>
  </p:clrMapOvr>
  <mc:AlternateContent xmlns:mc="http://schemas.openxmlformats.org/markup-compatibility/2006" xmlns:p14="http://schemas.microsoft.com/office/powerpoint/2010/main">
    <mc:Choice Requires="p14">
      <p:transition spd="slow" p14:dur="2000" advTm="11164"/>
    </mc:Choice>
    <mc:Fallback xmlns="">
      <p:transition spd="slow" advTm="111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9281160" y="4845582"/>
            <a:ext cx="2773680" cy="1325880"/>
          </a:xfrm>
          <a:prstGeom prst="rect">
            <a:avLst/>
          </a:prstGeom>
          <a:noFill/>
          <a:ln>
            <a:noFill/>
          </a:ln>
        </p:spPr>
      </p:pic>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Teaching Faculty</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562020"/>
            <a:ext cx="10058400" cy="4609441"/>
          </a:xfrm>
          <a:prstGeom prst="rect">
            <a:avLst/>
          </a:prstGeom>
          <a:noFill/>
          <a:ln>
            <a:noFill/>
          </a:ln>
        </p:spPr>
        <p:txBody>
          <a:bodyPr spcFirstLastPara="1" wrap="square" lIns="0" tIns="45700" rIns="0" bIns="45700" anchor="t" anchorCtr="0">
            <a:normAutofit/>
          </a:bodyPr>
          <a:lstStyle/>
          <a:p>
            <a:pPr lvl="1">
              <a:spcBef>
                <a:spcPts val="1400"/>
              </a:spcBef>
              <a:buClr>
                <a:srgbClr val="002747"/>
              </a:buClr>
              <a:buSzPts val="2000"/>
              <a:buFont typeface="Arial" panose="020B0604020202020204" pitchFamily="34" charset="0"/>
              <a:buChar char="•"/>
            </a:pPr>
            <a:r>
              <a:rPr lang="en-US" sz="2800" dirty="0" smtClean="0">
                <a:solidFill>
                  <a:srgbClr val="001F4F"/>
                </a:solidFill>
                <a:cs typeface="Arial" panose="020B0604020202020204" pitchFamily="34" charset="0"/>
              </a:rPr>
              <a:t>Chair of Technology, Engineering, and Computing: Joe </a:t>
            </a:r>
            <a:r>
              <a:rPr lang="en-US" sz="2800" dirty="0" err="1" smtClean="0">
                <a:solidFill>
                  <a:srgbClr val="001F4F"/>
                </a:solidFill>
                <a:cs typeface="Arial" panose="020B0604020202020204" pitchFamily="34" charset="0"/>
              </a:rPr>
              <a:t>DeLeone</a:t>
            </a:r>
            <a:endParaRPr lang="en-US" sz="2800" dirty="0" smtClean="0">
              <a:solidFill>
                <a:srgbClr val="001F4F"/>
              </a:solidFill>
              <a:cs typeface="Arial" panose="020B0604020202020204" pitchFamily="34" charset="0"/>
            </a:endParaRPr>
          </a:p>
          <a:p>
            <a:pPr lvl="1">
              <a:spcBef>
                <a:spcPts val="1400"/>
              </a:spcBef>
              <a:buClr>
                <a:srgbClr val="002747"/>
              </a:buClr>
              <a:buSzPts val="2000"/>
              <a:buFont typeface="Arial" panose="020B0604020202020204" pitchFamily="34" charset="0"/>
              <a:buChar char="•"/>
            </a:pPr>
            <a:r>
              <a:rPr lang="en-US" sz="2800" dirty="0" smtClean="0">
                <a:solidFill>
                  <a:srgbClr val="001F4F"/>
                </a:solidFill>
                <a:cs typeface="Arial" panose="020B0604020202020204" pitchFamily="34" charset="0"/>
              </a:rPr>
              <a:t>Professor, </a:t>
            </a:r>
            <a:r>
              <a:rPr lang="en-US" sz="2800" dirty="0" err="1" smtClean="0">
                <a:solidFill>
                  <a:srgbClr val="001F4F"/>
                </a:solidFill>
                <a:cs typeface="Arial" panose="020B0604020202020204" pitchFamily="34" charset="0"/>
              </a:rPr>
              <a:t>Cybersecurity</a:t>
            </a:r>
            <a:r>
              <a:rPr lang="en-US" sz="2800" dirty="0" smtClean="0">
                <a:solidFill>
                  <a:srgbClr val="001F4F"/>
                </a:solidFill>
                <a:cs typeface="Arial" panose="020B0604020202020204" pitchFamily="34" charset="0"/>
              </a:rPr>
              <a:t>, Information Technology, Physics</a:t>
            </a:r>
            <a:endParaRPr lang="en-US" sz="2800" dirty="0">
              <a:solidFill>
                <a:srgbClr val="001F4F"/>
              </a:solidFill>
              <a:cs typeface="Arial" panose="020B0604020202020204" pitchFamily="34" charset="0"/>
            </a:endParaRPr>
          </a:p>
          <a:p>
            <a:pPr lvl="1">
              <a:spcBef>
                <a:spcPts val="1400"/>
              </a:spcBef>
              <a:buClr>
                <a:srgbClr val="002747"/>
              </a:buClr>
              <a:buSzPts val="2000"/>
              <a:buFont typeface="Arial" panose="020B0604020202020204" pitchFamily="34" charset="0"/>
              <a:buChar char="•"/>
            </a:pPr>
            <a:r>
              <a:rPr lang="en-US" sz="2800" dirty="0">
                <a:solidFill>
                  <a:srgbClr val="001F4F"/>
                </a:solidFill>
                <a:cs typeface="Arial" panose="020B0604020202020204" pitchFamily="34" charset="0"/>
              </a:rPr>
              <a:t>Faculty Profile:</a:t>
            </a: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a:t>
            </a:r>
            <a:r>
              <a:rPr lang="en-US" sz="2800" dirty="0">
                <a:solidFill>
                  <a:srgbClr val="001F4F"/>
                </a:solidFill>
                <a:cs typeface="Arial" panose="020B0604020202020204" pitchFamily="34" charset="0"/>
                <a:hlinkClick r:id="rId4"/>
              </a:rPr>
              <a:t>https://www.corning-cc.edu/directory/delone-joseph.php</a:t>
            </a:r>
            <a:endParaRPr lang="en-US" sz="2800" dirty="0">
              <a:solidFill>
                <a:srgbClr val="001F4F"/>
              </a:solidFill>
              <a:cs typeface="Arial" panose="020B0604020202020204" pitchFamily="34" charset="0"/>
            </a:endParaRP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email: deleone@corning-cc.edu</a:t>
            </a:r>
          </a:p>
          <a:p>
            <a:pPr marL="201168" lvl="1" indent="0">
              <a:spcBef>
                <a:spcPts val="1400"/>
              </a:spcBef>
              <a:buClr>
                <a:srgbClr val="002747"/>
              </a:buClr>
              <a:buSzPts val="2000"/>
              <a:buNone/>
            </a:pPr>
            <a:r>
              <a:rPr lang="en-US" dirty="0"/>
              <a:t>	</a:t>
            </a:r>
            <a:br>
              <a:rPr lang="en-US" dirty="0"/>
            </a:br>
            <a:r>
              <a:rPr lang="en-US" dirty="0"/>
              <a:t>e</a:t>
            </a:r>
            <a:endParaRPr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99" y="3533121"/>
            <a:ext cx="1883731" cy="263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553008"/>
      </p:ext>
    </p:extLst>
  </p:cSld>
  <p:clrMapOvr>
    <a:masterClrMapping/>
  </p:clrMapOvr>
  <mc:AlternateContent xmlns:mc="http://schemas.openxmlformats.org/markup-compatibility/2006" xmlns:p14="http://schemas.microsoft.com/office/powerpoint/2010/main">
    <mc:Choice Requires="p14">
      <p:transition spd="slow" p14:dur="2000" advTm="10586"/>
    </mc:Choice>
    <mc:Fallback xmlns="">
      <p:transition spd="slow" advTm="105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9281160" y="4845582"/>
            <a:ext cx="2773680" cy="1325880"/>
          </a:xfrm>
          <a:prstGeom prst="rect">
            <a:avLst/>
          </a:prstGeom>
          <a:noFill/>
          <a:ln>
            <a:noFill/>
          </a:ln>
        </p:spPr>
      </p:pic>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Teaching Faculty</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562020"/>
            <a:ext cx="10058400" cy="4609441"/>
          </a:xfrm>
          <a:prstGeom prst="rect">
            <a:avLst/>
          </a:prstGeom>
          <a:noFill/>
          <a:ln>
            <a:noFill/>
          </a:ln>
        </p:spPr>
        <p:txBody>
          <a:bodyPr spcFirstLastPara="1" wrap="square" lIns="0" tIns="45700" rIns="0" bIns="45700" anchor="t" anchorCtr="0">
            <a:normAutofit/>
          </a:bodyPr>
          <a:lstStyle/>
          <a:p>
            <a:pPr lvl="1">
              <a:spcBef>
                <a:spcPts val="1400"/>
              </a:spcBef>
              <a:buClr>
                <a:srgbClr val="002747"/>
              </a:buClr>
              <a:buSzPts val="2000"/>
              <a:buFont typeface="Arial" panose="020B0604020202020204" pitchFamily="34" charset="0"/>
              <a:buChar char="•"/>
            </a:pPr>
            <a:r>
              <a:rPr lang="en-US" sz="2800" dirty="0" smtClean="0">
                <a:solidFill>
                  <a:srgbClr val="001F4F"/>
                </a:solidFill>
                <a:cs typeface="Arial" panose="020B0604020202020204" pitchFamily="34" charset="0"/>
              </a:rPr>
              <a:t>Associate Professor of Information </a:t>
            </a:r>
            <a:r>
              <a:rPr lang="en-US" sz="2800" dirty="0" smtClean="0">
                <a:solidFill>
                  <a:srgbClr val="001F4F"/>
                </a:solidFill>
                <a:cs typeface="Arial" panose="020B0604020202020204" pitchFamily="34" charset="0"/>
              </a:rPr>
              <a:t>Technology: Computers </a:t>
            </a:r>
            <a:r>
              <a:rPr lang="en-US" sz="2800" dirty="0">
                <a:solidFill>
                  <a:srgbClr val="001F4F"/>
                </a:solidFill>
                <a:cs typeface="Arial" panose="020B0604020202020204" pitchFamily="34" charset="0"/>
              </a:rPr>
              <a:t>and </a:t>
            </a:r>
            <a:r>
              <a:rPr lang="en-US" sz="2800" dirty="0" smtClean="0">
                <a:solidFill>
                  <a:srgbClr val="001F4F"/>
                </a:solidFill>
                <a:cs typeface="Arial" panose="020B0604020202020204" pitchFamily="34" charset="0"/>
              </a:rPr>
              <a:t>Networking: </a:t>
            </a:r>
            <a:r>
              <a:rPr lang="en-US" sz="2800" dirty="0">
                <a:solidFill>
                  <a:srgbClr val="001F4F"/>
                </a:solidFill>
                <a:cs typeface="Arial" panose="020B0604020202020204" pitchFamily="34" charset="0"/>
              </a:rPr>
              <a:t>DJ Dates</a:t>
            </a:r>
          </a:p>
          <a:p>
            <a:pPr lvl="1">
              <a:spcBef>
                <a:spcPts val="1400"/>
              </a:spcBef>
              <a:buClr>
                <a:srgbClr val="002747"/>
              </a:buClr>
              <a:buSzPts val="2000"/>
              <a:buFont typeface="Arial" panose="020B0604020202020204" pitchFamily="34" charset="0"/>
              <a:buChar char="•"/>
            </a:pPr>
            <a:r>
              <a:rPr lang="en-US" sz="2800" dirty="0">
                <a:solidFill>
                  <a:srgbClr val="001F4F"/>
                </a:solidFill>
                <a:cs typeface="Arial" panose="020B0604020202020204" pitchFamily="34" charset="0"/>
              </a:rPr>
              <a:t>Faculty Profile:</a:t>
            </a: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a:t>
            </a:r>
            <a:r>
              <a:rPr lang="en-US" sz="2800" dirty="0">
                <a:solidFill>
                  <a:srgbClr val="001F4F"/>
                </a:solidFill>
                <a:cs typeface="Arial" panose="020B0604020202020204" pitchFamily="34" charset="0"/>
                <a:hlinkClick r:id="rId4"/>
              </a:rPr>
              <a:t>https://www.corning-cc.edu/directory/dates-dj.php</a:t>
            </a:r>
            <a:endParaRPr lang="en-US" sz="2800" dirty="0">
              <a:solidFill>
                <a:srgbClr val="001F4F"/>
              </a:solidFill>
              <a:cs typeface="Arial" panose="020B0604020202020204" pitchFamily="34" charset="0"/>
            </a:endParaRP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email: dates@corning-cc.edu</a:t>
            </a:r>
          </a:p>
          <a:p>
            <a:pPr marL="201168" lvl="1" indent="0">
              <a:spcBef>
                <a:spcPts val="1400"/>
              </a:spcBef>
              <a:buClr>
                <a:srgbClr val="002747"/>
              </a:buClr>
              <a:buSzPts val="2000"/>
              <a:buNone/>
            </a:pPr>
            <a:r>
              <a:rPr lang="en-US" dirty="0"/>
              <a:t>	</a:t>
            </a:r>
            <a:br>
              <a:rPr lang="en-US" dirty="0"/>
            </a:br>
            <a:r>
              <a:rPr lang="en-US" dirty="0"/>
              <a:t>e</a:t>
            </a:r>
            <a:endParaRPr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627322"/>
            <a:ext cx="1895060" cy="265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695259"/>
      </p:ext>
    </p:extLst>
  </p:cSld>
  <p:clrMapOvr>
    <a:masterClrMapping/>
  </p:clrMapOvr>
  <mc:AlternateContent xmlns:mc="http://schemas.openxmlformats.org/markup-compatibility/2006" xmlns:p14="http://schemas.microsoft.com/office/powerpoint/2010/main">
    <mc:Choice Requires="p14">
      <p:transition spd="slow" p14:dur="2000" advTm="11298"/>
    </mc:Choice>
    <mc:Fallback xmlns="">
      <p:transition spd="slow" advTm="112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9281160" y="4845582"/>
            <a:ext cx="2773680" cy="1325880"/>
          </a:xfrm>
          <a:prstGeom prst="rect">
            <a:avLst/>
          </a:prstGeom>
          <a:noFill/>
          <a:ln>
            <a:noFill/>
          </a:ln>
        </p:spPr>
      </p:pic>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Teaching Faculty</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562020"/>
            <a:ext cx="10058400" cy="4609441"/>
          </a:xfrm>
          <a:prstGeom prst="rect">
            <a:avLst/>
          </a:prstGeom>
          <a:noFill/>
          <a:ln>
            <a:noFill/>
          </a:ln>
        </p:spPr>
        <p:txBody>
          <a:bodyPr spcFirstLastPara="1" wrap="square" lIns="0" tIns="45700" rIns="0" bIns="45700" anchor="t" anchorCtr="0">
            <a:normAutofit/>
          </a:bodyPr>
          <a:lstStyle/>
          <a:p>
            <a:pPr lvl="1">
              <a:spcBef>
                <a:spcPts val="1400"/>
              </a:spcBef>
              <a:buClr>
                <a:srgbClr val="002747"/>
              </a:buClr>
              <a:buSzPts val="2000"/>
              <a:buFont typeface="Arial" panose="020B0604020202020204" pitchFamily="34" charset="0"/>
              <a:buChar char="•"/>
            </a:pPr>
            <a:r>
              <a:rPr lang="en-US" sz="2800" dirty="0" smtClean="0">
                <a:solidFill>
                  <a:srgbClr val="001F4F"/>
                </a:solidFill>
                <a:cs typeface="Arial" panose="020B0604020202020204" pitchFamily="34" charset="0"/>
              </a:rPr>
              <a:t>Assistant Professor of Computer </a:t>
            </a:r>
            <a:r>
              <a:rPr lang="en-US" sz="2800" dirty="0" smtClean="0">
                <a:solidFill>
                  <a:srgbClr val="001F4F"/>
                </a:solidFill>
                <a:cs typeface="Arial" panose="020B0604020202020204" pitchFamily="34" charset="0"/>
              </a:rPr>
              <a:t>Science: Joe </a:t>
            </a:r>
            <a:r>
              <a:rPr lang="en-US" sz="2800" dirty="0">
                <a:solidFill>
                  <a:srgbClr val="001F4F"/>
                </a:solidFill>
                <a:cs typeface="Arial" panose="020B0604020202020204" pitchFamily="34" charset="0"/>
              </a:rPr>
              <a:t>Oppenheim</a:t>
            </a:r>
          </a:p>
          <a:p>
            <a:pPr lvl="1">
              <a:spcBef>
                <a:spcPts val="1400"/>
              </a:spcBef>
              <a:buClr>
                <a:srgbClr val="002747"/>
              </a:buClr>
              <a:buSzPts val="2000"/>
              <a:buFont typeface="Arial" panose="020B0604020202020204" pitchFamily="34" charset="0"/>
              <a:buChar char="•"/>
            </a:pPr>
            <a:r>
              <a:rPr lang="en-US" sz="2800" dirty="0">
                <a:solidFill>
                  <a:srgbClr val="001F4F"/>
                </a:solidFill>
                <a:cs typeface="Arial" panose="020B0604020202020204" pitchFamily="34" charset="0"/>
              </a:rPr>
              <a:t>Faculty Profile: </a:t>
            </a: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a:t>
            </a:r>
            <a:r>
              <a:rPr lang="en-US" sz="2800" dirty="0">
                <a:solidFill>
                  <a:srgbClr val="001F4F"/>
                </a:solidFill>
                <a:cs typeface="Arial" panose="020B0604020202020204" pitchFamily="34" charset="0"/>
                <a:hlinkClick r:id="rId4"/>
              </a:rPr>
              <a:t>https://www.corning-cc.edu/directory/oppenheim-joseph.php</a:t>
            </a:r>
            <a:endParaRPr lang="en-US" sz="2800" dirty="0">
              <a:solidFill>
                <a:srgbClr val="001F4F"/>
              </a:solidFill>
              <a:cs typeface="Arial" panose="020B0604020202020204" pitchFamily="34" charset="0"/>
            </a:endParaRP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email: oppenheim@corning-cc.edu</a:t>
            </a:r>
          </a:p>
          <a:p>
            <a:pPr marL="201168" lvl="1" indent="0">
              <a:spcBef>
                <a:spcPts val="1400"/>
              </a:spcBef>
              <a:buClr>
                <a:srgbClr val="002747"/>
              </a:buClr>
              <a:buSzPts val="2000"/>
              <a:buNone/>
            </a:pPr>
            <a:r>
              <a:rPr lang="en-US" dirty="0"/>
              <a:t/>
            </a:r>
            <a:br>
              <a:rPr lang="en-US" dirty="0"/>
            </a:br>
            <a:endParaRPr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83" y="3863297"/>
            <a:ext cx="1752071" cy="245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11056"/>
    </mc:Choice>
    <mc:Fallback xmlns="">
      <p:transition spd="slow" advTm="110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9281160" y="4845582"/>
            <a:ext cx="2773680" cy="1325880"/>
          </a:xfrm>
          <a:prstGeom prst="rect">
            <a:avLst/>
          </a:prstGeom>
          <a:noFill/>
          <a:ln>
            <a:noFill/>
          </a:ln>
        </p:spPr>
      </p:pic>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Teaching Faculty</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562020"/>
            <a:ext cx="10206824" cy="4609441"/>
          </a:xfrm>
          <a:prstGeom prst="rect">
            <a:avLst/>
          </a:prstGeom>
          <a:noFill/>
          <a:ln>
            <a:noFill/>
          </a:ln>
        </p:spPr>
        <p:txBody>
          <a:bodyPr spcFirstLastPara="1" wrap="square" lIns="0" tIns="45700" rIns="0" bIns="45700" anchor="t" anchorCtr="0">
            <a:normAutofit/>
          </a:bodyPr>
          <a:lstStyle/>
          <a:p>
            <a:pPr lvl="1">
              <a:spcBef>
                <a:spcPts val="1400"/>
              </a:spcBef>
              <a:buClr>
                <a:srgbClr val="002747"/>
              </a:buClr>
              <a:buSzPts val="2000"/>
              <a:buFont typeface="Arial" panose="020B0604020202020204" pitchFamily="34" charset="0"/>
              <a:buChar char="•"/>
            </a:pPr>
            <a:r>
              <a:rPr lang="en-US" sz="2400" dirty="0" smtClean="0">
                <a:solidFill>
                  <a:srgbClr val="001F4F"/>
                </a:solidFill>
                <a:cs typeface="Arial" panose="020B0604020202020204" pitchFamily="34" charset="0"/>
              </a:rPr>
              <a:t>Instructor of Computer </a:t>
            </a:r>
            <a:r>
              <a:rPr lang="en-US" sz="2400" dirty="0" smtClean="0">
                <a:solidFill>
                  <a:srgbClr val="001F4F"/>
                </a:solidFill>
                <a:cs typeface="Arial" panose="020B0604020202020204" pitchFamily="34" charset="0"/>
              </a:rPr>
              <a:t>Science, Information Technology: System </a:t>
            </a:r>
            <a:r>
              <a:rPr lang="en-US" sz="2400" dirty="0" smtClean="0">
                <a:solidFill>
                  <a:srgbClr val="001F4F"/>
                </a:solidFill>
                <a:cs typeface="Arial" panose="020B0604020202020204" pitchFamily="34" charset="0"/>
              </a:rPr>
              <a:t>Administration</a:t>
            </a:r>
            <a:r>
              <a:rPr lang="en-US" sz="2400" dirty="0" smtClean="0">
                <a:solidFill>
                  <a:srgbClr val="001F4F"/>
                </a:solidFill>
                <a:cs typeface="Arial" panose="020B0604020202020204" pitchFamily="34" charset="0"/>
              </a:rPr>
              <a:t>: </a:t>
            </a:r>
            <a:r>
              <a:rPr lang="en-US" sz="2400" dirty="0" smtClean="0">
                <a:solidFill>
                  <a:srgbClr val="001F4F"/>
                </a:solidFill>
                <a:cs typeface="Arial" panose="020B0604020202020204" pitchFamily="34" charset="0"/>
              </a:rPr>
              <a:t>Matt Haas</a:t>
            </a:r>
            <a:endParaRPr lang="en-US" sz="2400" dirty="0">
              <a:solidFill>
                <a:srgbClr val="001F4F"/>
              </a:solidFill>
              <a:cs typeface="Arial" panose="020B0604020202020204" pitchFamily="34" charset="0"/>
            </a:endParaRPr>
          </a:p>
          <a:p>
            <a:pPr lvl="1">
              <a:spcBef>
                <a:spcPts val="1400"/>
              </a:spcBef>
              <a:buClr>
                <a:srgbClr val="002747"/>
              </a:buClr>
              <a:buSzPts val="2000"/>
              <a:buFont typeface="Arial" panose="020B0604020202020204" pitchFamily="34" charset="0"/>
              <a:buChar char="•"/>
            </a:pPr>
            <a:r>
              <a:rPr lang="en-US" sz="2800" dirty="0">
                <a:solidFill>
                  <a:srgbClr val="001F4F"/>
                </a:solidFill>
                <a:cs typeface="Arial" panose="020B0604020202020204" pitchFamily="34" charset="0"/>
              </a:rPr>
              <a:t>Faculty Profile:</a:t>
            </a: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a:t>
            </a:r>
            <a:r>
              <a:rPr lang="en-US" sz="2800" dirty="0">
                <a:solidFill>
                  <a:srgbClr val="001F4F"/>
                </a:solidFill>
                <a:cs typeface="Arial" panose="020B0604020202020204" pitchFamily="34" charset="0"/>
                <a:hlinkClick r:id="rId4"/>
              </a:rPr>
              <a:t>https://www.corning-cc.edu/directory/haas-matthew.php</a:t>
            </a:r>
            <a:endParaRPr lang="en-US" sz="2800" dirty="0">
              <a:solidFill>
                <a:srgbClr val="001F4F"/>
              </a:solidFill>
              <a:cs typeface="Arial" panose="020B0604020202020204" pitchFamily="34" charset="0"/>
            </a:endParaRPr>
          </a:p>
          <a:p>
            <a:pPr marL="201168" lvl="1" indent="0">
              <a:spcBef>
                <a:spcPts val="1400"/>
              </a:spcBef>
              <a:buClr>
                <a:srgbClr val="002747"/>
              </a:buClr>
              <a:buSzPts val="2000"/>
              <a:buNone/>
            </a:pPr>
            <a:r>
              <a:rPr lang="en-US" sz="2800" dirty="0">
                <a:solidFill>
                  <a:srgbClr val="001F4F"/>
                </a:solidFill>
                <a:cs typeface="Arial" panose="020B0604020202020204" pitchFamily="34" charset="0"/>
              </a:rPr>
              <a:t>	email: haas@corning-cc.edu</a:t>
            </a:r>
          </a:p>
          <a:p>
            <a:pPr marL="201168" lvl="1" indent="0">
              <a:spcBef>
                <a:spcPts val="1400"/>
              </a:spcBef>
              <a:buClr>
                <a:srgbClr val="002747"/>
              </a:buClr>
              <a:buSzPts val="2000"/>
              <a:buNone/>
            </a:pPr>
            <a:r>
              <a:rPr lang="en-US" dirty="0"/>
              <a:t>	</a:t>
            </a:r>
            <a:br>
              <a:rPr lang="en-US" dirty="0"/>
            </a:br>
            <a:r>
              <a:rPr lang="en-US" dirty="0"/>
              <a:t>e</a:t>
            </a:r>
            <a:endParaRPr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83636"/>
            <a:ext cx="1944812" cy="272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8026"/>
      </p:ext>
    </p:extLst>
  </p:cSld>
  <p:clrMapOvr>
    <a:masterClrMapping/>
  </p:clrMapOvr>
  <mc:AlternateContent xmlns:mc="http://schemas.openxmlformats.org/markup-compatibility/2006" xmlns:p14="http://schemas.microsoft.com/office/powerpoint/2010/main">
    <mc:Choice Requires="p14">
      <p:transition spd="slow" p14:dur="2000" advTm="10968"/>
    </mc:Choice>
    <mc:Fallback xmlns="">
      <p:transition spd="slow" advTm="109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9281160" y="4845582"/>
            <a:ext cx="2773680" cy="1325880"/>
          </a:xfrm>
          <a:prstGeom prst="rect">
            <a:avLst/>
          </a:prstGeom>
          <a:noFill/>
          <a:ln>
            <a:noFill/>
          </a:ln>
        </p:spPr>
      </p:pic>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Teaching Faculty</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562020"/>
            <a:ext cx="10763416" cy="4609441"/>
          </a:xfrm>
          <a:prstGeom prst="rect">
            <a:avLst/>
          </a:prstGeom>
          <a:noFill/>
          <a:ln>
            <a:noFill/>
          </a:ln>
        </p:spPr>
        <p:txBody>
          <a:bodyPr spcFirstLastPara="1" wrap="square" lIns="0" tIns="45700" rIns="0" bIns="45700" anchor="t" anchorCtr="0">
            <a:normAutofit/>
          </a:bodyPr>
          <a:lstStyle/>
          <a:p>
            <a:pPr lvl="1">
              <a:spcBef>
                <a:spcPts val="1400"/>
              </a:spcBef>
              <a:buClr>
                <a:srgbClr val="002747"/>
              </a:buClr>
              <a:buSzPts val="2000"/>
              <a:buFont typeface="Arial" panose="020B0604020202020204" pitchFamily="34" charset="0"/>
              <a:buChar char="•"/>
            </a:pPr>
            <a:r>
              <a:rPr lang="en-US" sz="2800" dirty="0" smtClean="0">
                <a:solidFill>
                  <a:srgbClr val="001F4F"/>
                </a:solidFill>
                <a:cs typeface="Arial" panose="020B0604020202020204" pitchFamily="34" charset="0"/>
              </a:rPr>
              <a:t>Instructor of Information </a:t>
            </a:r>
            <a:r>
              <a:rPr lang="en-US" sz="2800" dirty="0" smtClean="0">
                <a:solidFill>
                  <a:srgbClr val="001F4F"/>
                </a:solidFill>
                <a:cs typeface="Arial" panose="020B0604020202020204" pitchFamily="34" charset="0"/>
              </a:rPr>
              <a:t>Technology: Computers </a:t>
            </a:r>
            <a:r>
              <a:rPr lang="en-US" sz="2800" dirty="0">
                <a:solidFill>
                  <a:srgbClr val="001F4F"/>
                </a:solidFill>
                <a:cs typeface="Arial" panose="020B0604020202020204" pitchFamily="34" charset="0"/>
              </a:rPr>
              <a:t>and </a:t>
            </a:r>
            <a:r>
              <a:rPr lang="en-US" sz="2800" dirty="0" smtClean="0">
                <a:solidFill>
                  <a:srgbClr val="001F4F"/>
                </a:solidFill>
                <a:cs typeface="Arial" panose="020B0604020202020204" pitchFamily="34" charset="0"/>
              </a:rPr>
              <a:t>Networking: </a:t>
            </a:r>
            <a:r>
              <a:rPr lang="en-US" sz="2800" dirty="0" err="1">
                <a:solidFill>
                  <a:srgbClr val="001F4F"/>
                </a:solidFill>
                <a:cs typeface="Arial" panose="020B0604020202020204" pitchFamily="34" charset="0"/>
              </a:rPr>
              <a:t>Elmarine</a:t>
            </a:r>
            <a:r>
              <a:rPr lang="en-US" sz="2800" dirty="0">
                <a:solidFill>
                  <a:srgbClr val="001F4F"/>
                </a:solidFill>
                <a:cs typeface="Arial" panose="020B0604020202020204" pitchFamily="34" charset="0"/>
              </a:rPr>
              <a:t> Jimenez</a:t>
            </a:r>
          </a:p>
          <a:p>
            <a:pPr lvl="1">
              <a:spcBef>
                <a:spcPts val="1400"/>
              </a:spcBef>
              <a:buClr>
                <a:srgbClr val="002747"/>
              </a:buClr>
              <a:buSzPts val="2000"/>
              <a:buFont typeface="Arial" panose="020B0604020202020204" pitchFamily="34" charset="0"/>
              <a:buChar char="•"/>
            </a:pPr>
            <a:r>
              <a:rPr lang="en-US" sz="2400" dirty="0">
                <a:solidFill>
                  <a:srgbClr val="001F4F"/>
                </a:solidFill>
                <a:cs typeface="Arial" panose="020B0604020202020204" pitchFamily="34" charset="0"/>
              </a:rPr>
              <a:t>Faculty Profile:</a:t>
            </a:r>
          </a:p>
          <a:p>
            <a:pPr marL="201168" lvl="1" indent="0">
              <a:spcBef>
                <a:spcPts val="1400"/>
              </a:spcBef>
              <a:buClr>
                <a:srgbClr val="002747"/>
              </a:buClr>
              <a:buSzPts val="2000"/>
              <a:buNone/>
            </a:pPr>
            <a:r>
              <a:rPr lang="en-US" sz="2400" dirty="0">
                <a:solidFill>
                  <a:srgbClr val="001F4F"/>
                </a:solidFill>
                <a:cs typeface="Arial" panose="020B0604020202020204" pitchFamily="34" charset="0"/>
              </a:rPr>
              <a:t>	</a:t>
            </a:r>
            <a:r>
              <a:rPr lang="en-US" sz="2400" dirty="0">
                <a:solidFill>
                  <a:srgbClr val="001F4F"/>
                </a:solidFill>
                <a:cs typeface="Arial" panose="020B0604020202020204" pitchFamily="34" charset="0"/>
                <a:hlinkClick r:id="rId4"/>
              </a:rPr>
              <a:t>https://www.corning-cc.edu/directory/jiminez-elmarine.php</a:t>
            </a:r>
            <a:endParaRPr lang="en-US" sz="2400" dirty="0">
              <a:solidFill>
                <a:srgbClr val="001F4F"/>
              </a:solidFill>
              <a:cs typeface="Arial" panose="020B0604020202020204" pitchFamily="34" charset="0"/>
            </a:endParaRPr>
          </a:p>
          <a:p>
            <a:pPr marL="201168" lvl="1" indent="0">
              <a:spcBef>
                <a:spcPts val="1400"/>
              </a:spcBef>
              <a:buClr>
                <a:srgbClr val="002747"/>
              </a:buClr>
              <a:buSzPts val="2000"/>
              <a:buNone/>
            </a:pPr>
            <a:r>
              <a:rPr lang="en-US" sz="2400" dirty="0">
                <a:solidFill>
                  <a:srgbClr val="001F4F"/>
                </a:solidFill>
                <a:cs typeface="Arial" panose="020B0604020202020204" pitchFamily="34" charset="0"/>
              </a:rPr>
              <a:t>	email: ejimene2@corning-cc.edu</a:t>
            </a:r>
          </a:p>
          <a:p>
            <a:pPr marL="201168" lvl="1" indent="0">
              <a:spcBef>
                <a:spcPts val="1400"/>
              </a:spcBef>
              <a:buClr>
                <a:srgbClr val="002747"/>
              </a:buClr>
              <a:buSzPts val="2000"/>
              <a:buNone/>
            </a:pPr>
            <a:r>
              <a:rPr lang="en-US" dirty="0"/>
              <a:t>	</a:t>
            </a:r>
            <a:br>
              <a:rPr lang="en-US" dirty="0"/>
            </a:br>
            <a:r>
              <a:rPr lang="en-US" dirty="0"/>
              <a:t>e</a:t>
            </a:r>
            <a:endParaRPr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93812"/>
            <a:ext cx="1953940" cy="273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130306"/>
      </p:ext>
    </p:extLst>
  </p:cSld>
  <p:clrMapOvr>
    <a:masterClrMapping/>
  </p:clrMapOvr>
  <mc:AlternateContent xmlns:mc="http://schemas.openxmlformats.org/markup-compatibility/2006" xmlns:p14="http://schemas.microsoft.com/office/powerpoint/2010/main">
    <mc:Choice Requires="p14">
      <p:transition spd="slow" p14:dur="2000" advTm="11033"/>
    </mc:Choice>
    <mc:Fallback xmlns="">
      <p:transition spd="slow" advTm="1103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Computing Programs</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481100"/>
            <a:ext cx="9972624" cy="1512953"/>
          </a:xfrm>
          <a:prstGeom prst="rect">
            <a:avLst/>
          </a:prstGeom>
          <a:noFill/>
          <a:ln>
            <a:noFill/>
          </a:ln>
        </p:spPr>
        <p:txBody>
          <a:bodyPr spcFirstLastPara="1" wrap="square" lIns="0" tIns="45700" rIns="0" bIns="45700" anchor="t" anchorCtr="0">
            <a:normAutofit fontScale="92500" lnSpcReduction="10000"/>
          </a:bodyPr>
          <a:lstStyle/>
          <a:p>
            <a:pPr lvl="1">
              <a:spcBef>
                <a:spcPts val="1400"/>
              </a:spcBef>
              <a:buClr>
                <a:srgbClr val="002747"/>
              </a:buClr>
              <a:buSzPts val="2000"/>
              <a:buFont typeface="Arial" panose="020B0604020202020204" pitchFamily="34" charset="0"/>
              <a:buChar char="•"/>
            </a:pPr>
            <a:r>
              <a:rPr lang="en-US" sz="2400" dirty="0">
                <a:solidFill>
                  <a:srgbClr val="001F4F"/>
                </a:solidFill>
                <a:cs typeface="Arial" panose="020B0604020202020204" pitchFamily="34" charset="0"/>
              </a:rPr>
              <a:t>Transfer Programs: Associate of Science (A.S.) Degree</a:t>
            </a:r>
          </a:p>
          <a:p>
            <a:pPr lvl="2">
              <a:spcBef>
                <a:spcPts val="1400"/>
              </a:spcBef>
              <a:buClr>
                <a:srgbClr val="002747"/>
              </a:buClr>
              <a:buSzPts val="2000"/>
              <a:buFont typeface="Arial" panose="020B0604020202020204" pitchFamily="34" charset="0"/>
              <a:buChar char="•"/>
            </a:pPr>
            <a:r>
              <a:rPr lang="en-US" sz="2000" dirty="0">
                <a:solidFill>
                  <a:srgbClr val="001F4F"/>
                </a:solidFill>
                <a:cs typeface="Arial" panose="020B0604020202020204" pitchFamily="34" charset="0"/>
              </a:rPr>
              <a:t>Computer Science, A.S and </a:t>
            </a:r>
            <a:r>
              <a:rPr lang="en-US" sz="2000" dirty="0" err="1">
                <a:solidFill>
                  <a:srgbClr val="001F4F"/>
                </a:solidFill>
                <a:cs typeface="Arial" panose="020B0604020202020204" pitchFamily="34" charset="0"/>
              </a:rPr>
              <a:t>Cybersecurity</a:t>
            </a:r>
            <a:r>
              <a:rPr lang="en-US" sz="2000" dirty="0">
                <a:solidFill>
                  <a:srgbClr val="001F4F"/>
                </a:solidFill>
                <a:cs typeface="Arial" panose="020B0604020202020204" pitchFamily="34" charset="0"/>
              </a:rPr>
              <a:t>, A.S.</a:t>
            </a:r>
          </a:p>
          <a:p>
            <a:pPr lvl="2">
              <a:spcBef>
                <a:spcPts val="1400"/>
              </a:spcBef>
              <a:buClr>
                <a:srgbClr val="002747"/>
              </a:buClr>
              <a:buSzPts val="2000"/>
              <a:buFont typeface="Arial" panose="020B0604020202020204" pitchFamily="34" charset="0"/>
              <a:buChar char="•"/>
            </a:pPr>
            <a:r>
              <a:rPr lang="en-US" sz="2000" dirty="0">
                <a:solidFill>
                  <a:srgbClr val="001F4F"/>
                </a:solidFill>
                <a:cs typeface="Arial" panose="020B0604020202020204" pitchFamily="34" charset="0"/>
              </a:rPr>
              <a:t>Both involve 2 years of full time study at CCC, then transfer for Bachelor’s Degree</a:t>
            </a:r>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graphicFrame>
        <p:nvGraphicFramePr>
          <p:cNvPr id="2" name="Table 1"/>
          <p:cNvGraphicFramePr>
            <a:graphicFrameLocks noGrp="1"/>
          </p:cNvGraphicFramePr>
          <p:nvPr>
            <p:extLst>
              <p:ext uri="{D42A27DB-BD31-4B8C-83A1-F6EECF244321}">
                <p14:modId xmlns:p14="http://schemas.microsoft.com/office/powerpoint/2010/main" val="2951273746"/>
              </p:ext>
            </p:extLst>
          </p:nvPr>
        </p:nvGraphicFramePr>
        <p:xfrm>
          <a:off x="696813" y="3002147"/>
          <a:ext cx="10510656" cy="3180169"/>
        </p:xfrm>
        <a:graphic>
          <a:graphicData uri="http://schemas.openxmlformats.org/drawingml/2006/table">
            <a:tbl>
              <a:tblPr firstRow="1" bandRow="1">
                <a:tableStyleId>{5C22544A-7EE6-4342-B048-85BDC9FD1C3A}</a:tableStyleId>
              </a:tblPr>
              <a:tblGrid>
                <a:gridCol w="5255328">
                  <a:extLst>
                    <a:ext uri="{9D8B030D-6E8A-4147-A177-3AD203B41FA5}">
                      <a16:colId xmlns:a16="http://schemas.microsoft.com/office/drawing/2014/main" xmlns="" val="20000"/>
                    </a:ext>
                  </a:extLst>
                </a:gridCol>
                <a:gridCol w="5255328">
                  <a:extLst>
                    <a:ext uri="{9D8B030D-6E8A-4147-A177-3AD203B41FA5}">
                      <a16:colId xmlns:a16="http://schemas.microsoft.com/office/drawing/2014/main" xmlns="" val="20001"/>
                    </a:ext>
                  </a:extLst>
                </a:gridCol>
              </a:tblGrid>
              <a:tr h="3180169">
                <a:tc>
                  <a:txBody>
                    <a:bodyPr/>
                    <a:lstStyle/>
                    <a:p>
                      <a:r>
                        <a:rPr lang="en-US" sz="1800" b="1" i="1" u="sng" kern="1200" dirty="0">
                          <a:solidFill>
                            <a:schemeClr val="lt1"/>
                          </a:solidFill>
                          <a:effectLst/>
                          <a:latin typeface="+mn-lt"/>
                          <a:ea typeface="+mn-ea"/>
                          <a:cs typeface="+mn-cs"/>
                        </a:rPr>
                        <a:t>Computer Science AS</a:t>
                      </a:r>
                    </a:p>
                    <a:p>
                      <a:r>
                        <a:rPr lang="en-US" sz="1800" b="1" kern="1200" dirty="0">
                          <a:solidFill>
                            <a:schemeClr val="lt1"/>
                          </a:solidFill>
                          <a:effectLst/>
                          <a:latin typeface="+mn-lt"/>
                          <a:ea typeface="+mn-ea"/>
                          <a:cs typeface="+mn-cs"/>
                        </a:rPr>
                        <a:t> </a:t>
                      </a:r>
                    </a:p>
                    <a:p>
                      <a:r>
                        <a:rPr lang="en-US" sz="1800" b="1" kern="1200" dirty="0">
                          <a:solidFill>
                            <a:schemeClr val="lt1"/>
                          </a:solidFill>
                          <a:effectLst/>
                          <a:latin typeface="+mn-lt"/>
                          <a:ea typeface="+mn-ea"/>
                          <a:cs typeface="+mn-cs"/>
                        </a:rPr>
                        <a:t>Computer Science is the study of computation and algorithms. Graduates from this program transfer to Bachelor’s programs to become software developers and software engineers, but this program is appropriate for transfer to many different Computer-related Bachelor’s programs.</a:t>
                      </a:r>
                    </a:p>
                    <a:p>
                      <a:r>
                        <a:rPr lang="en-US" sz="1800" b="1" kern="1200" dirty="0">
                          <a:solidFill>
                            <a:schemeClr val="lt1"/>
                          </a:solidFill>
                          <a:effectLst/>
                          <a:latin typeface="+mn-lt"/>
                          <a:ea typeface="+mn-ea"/>
                          <a:cs typeface="+mn-cs"/>
                        </a:rPr>
                        <a:t> </a:t>
                      </a:r>
                    </a:p>
                    <a:p>
                      <a:r>
                        <a:rPr lang="en-US" sz="1800" b="1" kern="1200" dirty="0">
                          <a:solidFill>
                            <a:schemeClr val="lt1"/>
                          </a:solidFill>
                          <a:effectLst/>
                          <a:latin typeface="+mn-lt"/>
                          <a:ea typeface="+mn-ea"/>
                          <a:cs typeface="+mn-cs"/>
                        </a:rPr>
                        <a:t>Also available: three year part time online Computer Science option.</a:t>
                      </a:r>
                    </a:p>
                  </a:txBody>
                  <a:tcPr/>
                </a:tc>
                <a:tc>
                  <a:txBody>
                    <a:bodyPr/>
                    <a:lstStyle/>
                    <a:p>
                      <a:r>
                        <a:rPr lang="en-US" sz="1800" b="1" i="1" u="sng" kern="1200" dirty="0" err="1">
                          <a:solidFill>
                            <a:schemeClr val="lt1"/>
                          </a:solidFill>
                          <a:effectLst/>
                          <a:latin typeface="+mn-lt"/>
                          <a:ea typeface="+mn-ea"/>
                          <a:cs typeface="+mn-cs"/>
                        </a:rPr>
                        <a:t>CyberSecurity</a:t>
                      </a:r>
                      <a:r>
                        <a:rPr lang="en-US" sz="1800" b="1" i="1" u="sng" kern="1200" dirty="0">
                          <a:solidFill>
                            <a:schemeClr val="lt1"/>
                          </a:solidFill>
                          <a:effectLst/>
                          <a:latin typeface="+mn-lt"/>
                          <a:ea typeface="+mn-ea"/>
                          <a:cs typeface="+mn-cs"/>
                        </a:rPr>
                        <a:t> AS</a:t>
                      </a:r>
                    </a:p>
                    <a:p>
                      <a:r>
                        <a:rPr lang="en-US" sz="1800" b="1" kern="1200" dirty="0">
                          <a:solidFill>
                            <a:schemeClr val="lt1"/>
                          </a:solidFill>
                          <a:effectLst/>
                          <a:latin typeface="+mn-lt"/>
                          <a:ea typeface="+mn-ea"/>
                          <a:cs typeface="+mn-cs"/>
                        </a:rPr>
                        <a:t> </a:t>
                      </a:r>
                    </a:p>
                    <a:p>
                      <a:r>
                        <a:rPr lang="en-US" sz="1800" b="1" kern="1200" dirty="0" err="1">
                          <a:solidFill>
                            <a:schemeClr val="lt1"/>
                          </a:solidFill>
                          <a:effectLst/>
                          <a:latin typeface="+mn-lt"/>
                          <a:ea typeface="+mn-ea"/>
                          <a:cs typeface="+mn-cs"/>
                        </a:rPr>
                        <a:t>CyberSecurity</a:t>
                      </a:r>
                      <a:r>
                        <a:rPr lang="en-US" sz="1800" b="1" kern="1200" dirty="0">
                          <a:solidFill>
                            <a:schemeClr val="lt1"/>
                          </a:solidFill>
                          <a:effectLst/>
                          <a:latin typeface="+mn-lt"/>
                          <a:ea typeface="+mn-ea"/>
                          <a:cs typeface="+mn-cs"/>
                        </a:rPr>
                        <a:t> is the study of testing, protecting, and defending computer systems and devices against security threats. </a:t>
                      </a:r>
                      <a:r>
                        <a:rPr lang="en-US" sz="1800" b="1" kern="1200" dirty="0" err="1">
                          <a:solidFill>
                            <a:schemeClr val="lt1"/>
                          </a:solidFill>
                          <a:effectLst/>
                          <a:latin typeface="+mn-lt"/>
                          <a:ea typeface="+mn-ea"/>
                          <a:cs typeface="+mn-cs"/>
                        </a:rPr>
                        <a:t>CyberSecurity</a:t>
                      </a:r>
                      <a:r>
                        <a:rPr lang="en-US" sz="1800" b="1" kern="1200" dirty="0">
                          <a:solidFill>
                            <a:schemeClr val="lt1"/>
                          </a:solidFill>
                          <a:effectLst/>
                          <a:latin typeface="+mn-lt"/>
                          <a:ea typeface="+mn-ea"/>
                          <a:cs typeface="+mn-cs"/>
                        </a:rPr>
                        <a:t> is a mix of nearly all disciplines, including programming, networking, and databases. This program prepares students for transfer to a Bachelor’s of </a:t>
                      </a:r>
                      <a:r>
                        <a:rPr lang="en-US" sz="1800" b="1" kern="1200" dirty="0" err="1">
                          <a:solidFill>
                            <a:schemeClr val="lt1"/>
                          </a:solidFill>
                          <a:effectLst/>
                          <a:latin typeface="+mn-lt"/>
                          <a:ea typeface="+mn-ea"/>
                          <a:cs typeface="+mn-cs"/>
                        </a:rPr>
                        <a:t>CyberSecurity</a:t>
                      </a:r>
                      <a:r>
                        <a:rPr lang="en-US" sz="1800" b="1" kern="1200" dirty="0">
                          <a:solidFill>
                            <a:schemeClr val="lt1"/>
                          </a:solidFill>
                          <a:effectLst/>
                          <a:latin typeface="+mn-lt"/>
                          <a:ea typeface="+mn-ea"/>
                          <a:cs typeface="+mn-cs"/>
                        </a:rPr>
                        <a:t> program. </a:t>
                      </a:r>
                      <a:r>
                        <a:rPr lang="en-US" sz="1800" b="1" kern="1200" dirty="0" err="1">
                          <a:solidFill>
                            <a:schemeClr val="lt1"/>
                          </a:solidFill>
                          <a:effectLst/>
                          <a:latin typeface="+mn-lt"/>
                          <a:ea typeface="+mn-ea"/>
                          <a:cs typeface="+mn-cs"/>
                        </a:rPr>
                        <a:t>CyberSecurity</a:t>
                      </a:r>
                      <a:r>
                        <a:rPr lang="en-US" sz="1800" b="1" kern="1200" dirty="0">
                          <a:solidFill>
                            <a:schemeClr val="lt1"/>
                          </a:solidFill>
                          <a:effectLst/>
                          <a:latin typeface="+mn-lt"/>
                          <a:ea typeface="+mn-ea"/>
                          <a:cs typeface="+mn-cs"/>
                        </a:rPr>
                        <a:t> is a lucrative growing field with more </a:t>
                      </a:r>
                      <a:r>
                        <a:rPr lang="en-US" sz="1800" b="1" kern="1200" dirty="0" err="1">
                          <a:solidFill>
                            <a:schemeClr val="lt1"/>
                          </a:solidFill>
                          <a:effectLst/>
                          <a:latin typeface="+mn-lt"/>
                          <a:ea typeface="+mn-ea"/>
                          <a:cs typeface="+mn-cs"/>
                        </a:rPr>
                        <a:t>CyberSecurity</a:t>
                      </a:r>
                      <a:r>
                        <a:rPr lang="en-US" sz="1800" b="1" kern="1200" dirty="0">
                          <a:solidFill>
                            <a:schemeClr val="lt1"/>
                          </a:solidFill>
                          <a:effectLst/>
                          <a:latin typeface="+mn-lt"/>
                          <a:ea typeface="+mn-ea"/>
                          <a:cs typeface="+mn-cs"/>
                        </a:rPr>
                        <a:t> jobs available than people qualified to fill them.</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618583803"/>
      </p:ext>
    </p:extLst>
  </p:cSld>
  <p:clrMapOvr>
    <a:masterClrMapping/>
  </p:clrMapOvr>
  <mc:AlternateContent xmlns:mc="http://schemas.openxmlformats.org/markup-compatibility/2006" xmlns:p14="http://schemas.microsoft.com/office/powerpoint/2010/main">
    <mc:Choice Requires="p14">
      <p:transition spd="slow" p14:dur="2000" advTm="11086"/>
    </mc:Choice>
    <mc:Fallback xmlns="">
      <p:transition spd="slow" advTm="110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Computing Programs</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481100"/>
            <a:ext cx="9972624" cy="1601965"/>
          </a:xfrm>
          <a:prstGeom prst="rect">
            <a:avLst/>
          </a:prstGeom>
          <a:noFill/>
          <a:ln>
            <a:noFill/>
          </a:ln>
        </p:spPr>
        <p:txBody>
          <a:bodyPr spcFirstLastPara="1" wrap="square" lIns="0" tIns="45700" rIns="0" bIns="45700" anchor="t" anchorCtr="0">
            <a:normAutofit fontScale="62500" lnSpcReduction="20000"/>
          </a:bodyPr>
          <a:lstStyle/>
          <a:p>
            <a:pPr lvl="1">
              <a:spcBef>
                <a:spcPts val="1400"/>
              </a:spcBef>
              <a:buClr>
                <a:srgbClr val="002747"/>
              </a:buClr>
              <a:buSzPts val="2000"/>
              <a:buFont typeface="Arial" panose="020B0604020202020204" pitchFamily="34" charset="0"/>
              <a:buChar char="•"/>
            </a:pPr>
            <a:r>
              <a:rPr lang="en-US" sz="2400" dirty="0">
                <a:solidFill>
                  <a:srgbClr val="001F4F"/>
                </a:solidFill>
                <a:cs typeface="Arial" panose="020B0604020202020204" pitchFamily="34" charset="0"/>
              </a:rPr>
              <a:t>Career Programs: Associate of Applied Science (A.A.S.) Degree</a:t>
            </a:r>
          </a:p>
          <a:p>
            <a:pPr lvl="2">
              <a:spcBef>
                <a:spcPts val="1400"/>
              </a:spcBef>
              <a:buClr>
                <a:srgbClr val="002747"/>
              </a:buClr>
              <a:buSzPts val="2000"/>
              <a:buFont typeface="Arial" panose="020B0604020202020204" pitchFamily="34" charset="0"/>
              <a:buChar char="•"/>
            </a:pPr>
            <a:r>
              <a:rPr lang="en-US" sz="2000" dirty="0">
                <a:solidFill>
                  <a:srgbClr val="001F4F"/>
                </a:solidFill>
                <a:cs typeface="Arial" panose="020B0604020202020204" pitchFamily="34" charset="0"/>
              </a:rPr>
              <a:t>Information Technology – Computers and Networking, A.A.S. and</a:t>
            </a:r>
          </a:p>
          <a:p>
            <a:pPr lvl="2">
              <a:spcBef>
                <a:spcPts val="1400"/>
              </a:spcBef>
              <a:buClr>
                <a:srgbClr val="002747"/>
              </a:buClr>
              <a:buSzPts val="2000"/>
              <a:buFont typeface="Arial" panose="020B0604020202020204" pitchFamily="34" charset="0"/>
              <a:buChar char="•"/>
            </a:pPr>
            <a:r>
              <a:rPr lang="en-US" sz="2000" dirty="0">
                <a:solidFill>
                  <a:srgbClr val="001F4F"/>
                </a:solidFill>
                <a:cs typeface="Arial" panose="020B0604020202020204" pitchFamily="34" charset="0"/>
              </a:rPr>
              <a:t>Information Technology – System Administration, A.A.S.</a:t>
            </a:r>
          </a:p>
          <a:p>
            <a:pPr lvl="2">
              <a:spcBef>
                <a:spcPts val="1400"/>
              </a:spcBef>
              <a:buClr>
                <a:srgbClr val="002747"/>
              </a:buClr>
              <a:buSzPts val="2000"/>
              <a:buFont typeface="Arial" panose="020B0604020202020204" pitchFamily="34" charset="0"/>
              <a:buChar char="•"/>
            </a:pPr>
            <a:r>
              <a:rPr lang="en-US" sz="2000" dirty="0">
                <a:solidFill>
                  <a:srgbClr val="001F4F"/>
                </a:solidFill>
                <a:cs typeface="Arial" panose="020B0604020202020204" pitchFamily="34" charset="0"/>
              </a:rPr>
              <a:t>Both involve 2 years of full time study at CCC, then enter the workforce (transfer also available)</a:t>
            </a:r>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graphicFrame>
        <p:nvGraphicFramePr>
          <p:cNvPr id="2" name="Table 1"/>
          <p:cNvGraphicFramePr>
            <a:graphicFrameLocks noGrp="1"/>
          </p:cNvGraphicFramePr>
          <p:nvPr>
            <p:extLst>
              <p:ext uri="{D42A27DB-BD31-4B8C-83A1-F6EECF244321}">
                <p14:modId xmlns:p14="http://schemas.microsoft.com/office/powerpoint/2010/main" val="2913474251"/>
              </p:ext>
            </p:extLst>
          </p:nvPr>
        </p:nvGraphicFramePr>
        <p:xfrm>
          <a:off x="696813" y="3002147"/>
          <a:ext cx="10510656" cy="3188260"/>
        </p:xfrm>
        <a:graphic>
          <a:graphicData uri="http://schemas.openxmlformats.org/drawingml/2006/table">
            <a:tbl>
              <a:tblPr firstRow="1" bandRow="1">
                <a:tableStyleId>{5C22544A-7EE6-4342-B048-85BDC9FD1C3A}</a:tableStyleId>
              </a:tblPr>
              <a:tblGrid>
                <a:gridCol w="5255328">
                  <a:extLst>
                    <a:ext uri="{9D8B030D-6E8A-4147-A177-3AD203B41FA5}">
                      <a16:colId xmlns:a16="http://schemas.microsoft.com/office/drawing/2014/main" xmlns="" val="20000"/>
                    </a:ext>
                  </a:extLst>
                </a:gridCol>
                <a:gridCol w="5255328">
                  <a:extLst>
                    <a:ext uri="{9D8B030D-6E8A-4147-A177-3AD203B41FA5}">
                      <a16:colId xmlns:a16="http://schemas.microsoft.com/office/drawing/2014/main" xmlns="" val="20001"/>
                    </a:ext>
                  </a:extLst>
                </a:gridCol>
              </a:tblGrid>
              <a:tr h="3188260">
                <a:tc>
                  <a:txBody>
                    <a:bodyPr/>
                    <a:lstStyle/>
                    <a:p>
                      <a:r>
                        <a:rPr lang="en-US" sz="1600" b="1" i="1" u="sng" kern="1200" dirty="0">
                          <a:solidFill>
                            <a:schemeClr val="lt1"/>
                          </a:solidFill>
                          <a:effectLst/>
                          <a:latin typeface="+mn-lt"/>
                          <a:ea typeface="+mn-ea"/>
                          <a:cs typeface="+mn-cs"/>
                        </a:rPr>
                        <a:t>Information Technology: </a:t>
                      </a:r>
                      <a:br>
                        <a:rPr lang="en-US" sz="1600" b="1" i="1" u="sng" kern="1200" dirty="0">
                          <a:solidFill>
                            <a:schemeClr val="lt1"/>
                          </a:solidFill>
                          <a:effectLst/>
                          <a:latin typeface="+mn-lt"/>
                          <a:ea typeface="+mn-ea"/>
                          <a:cs typeface="+mn-cs"/>
                        </a:rPr>
                      </a:br>
                      <a:r>
                        <a:rPr lang="en-US" sz="1600" b="1" i="1" u="sng" kern="1200" dirty="0">
                          <a:solidFill>
                            <a:schemeClr val="lt1"/>
                          </a:solidFill>
                          <a:effectLst/>
                          <a:latin typeface="+mn-lt"/>
                          <a:ea typeface="+mn-ea"/>
                          <a:cs typeface="+mn-cs"/>
                        </a:rPr>
                        <a:t>Computer and Network Technology AAS</a:t>
                      </a:r>
                    </a:p>
                    <a:p>
                      <a:r>
                        <a:rPr lang="en-US" sz="1600" b="1" kern="1200" dirty="0">
                          <a:solidFill>
                            <a:schemeClr val="lt1"/>
                          </a:solidFill>
                          <a:effectLst/>
                          <a:latin typeface="+mn-lt"/>
                          <a:ea typeface="+mn-ea"/>
                          <a:cs typeface="+mn-cs"/>
                        </a:rPr>
                        <a:t> </a:t>
                      </a:r>
                    </a:p>
                    <a:p>
                      <a:r>
                        <a:rPr lang="en-US" sz="1600" b="1" kern="1200" dirty="0">
                          <a:solidFill>
                            <a:schemeClr val="lt1"/>
                          </a:solidFill>
                          <a:effectLst/>
                          <a:latin typeface="+mn-lt"/>
                          <a:ea typeface="+mn-ea"/>
                          <a:cs typeface="+mn-cs"/>
                        </a:rPr>
                        <a:t>Learn to build, troubleshoot, and repair computers and networks; deploy software and operating systems; and install and configure Cisco routers and switches. Students in this program work in a 100 hour internship with a local employer.  This program is a good fit for students who are less interested in programming and want to solve real world problems supporting the computer and network infrastructure of an organization.</a:t>
                      </a:r>
                    </a:p>
                  </a:txBody>
                  <a:tcPr/>
                </a:tc>
                <a:tc>
                  <a:txBody>
                    <a:bodyPr/>
                    <a:lstStyle/>
                    <a:p>
                      <a:r>
                        <a:rPr lang="en-US" sz="1600" b="1" i="1" u="sng" kern="1200" dirty="0">
                          <a:solidFill>
                            <a:schemeClr val="lt1"/>
                          </a:solidFill>
                          <a:effectLst/>
                          <a:latin typeface="+mn-lt"/>
                          <a:ea typeface="+mn-ea"/>
                          <a:cs typeface="+mn-cs"/>
                        </a:rPr>
                        <a:t>Information Technology: </a:t>
                      </a:r>
                      <a:br>
                        <a:rPr lang="en-US" sz="1600" b="1" i="1" u="sng" kern="1200" dirty="0">
                          <a:solidFill>
                            <a:schemeClr val="lt1"/>
                          </a:solidFill>
                          <a:effectLst/>
                          <a:latin typeface="+mn-lt"/>
                          <a:ea typeface="+mn-ea"/>
                          <a:cs typeface="+mn-cs"/>
                        </a:rPr>
                      </a:br>
                      <a:r>
                        <a:rPr lang="en-US" sz="1600" b="1" i="1" u="sng" kern="1200" dirty="0">
                          <a:solidFill>
                            <a:schemeClr val="lt1"/>
                          </a:solidFill>
                          <a:effectLst/>
                          <a:latin typeface="+mn-lt"/>
                          <a:ea typeface="+mn-ea"/>
                          <a:cs typeface="+mn-cs"/>
                        </a:rPr>
                        <a:t>System Administration AAS</a:t>
                      </a:r>
                    </a:p>
                    <a:p>
                      <a:r>
                        <a:rPr lang="en-US" sz="1600" b="1" kern="1200" dirty="0">
                          <a:solidFill>
                            <a:schemeClr val="lt1"/>
                          </a:solidFill>
                          <a:effectLst/>
                          <a:latin typeface="+mn-lt"/>
                          <a:ea typeface="+mn-ea"/>
                          <a:cs typeface="+mn-cs"/>
                        </a:rPr>
                        <a:t> </a:t>
                      </a:r>
                    </a:p>
                    <a:p>
                      <a:r>
                        <a:rPr lang="en-US" sz="1600" b="1" kern="1200" dirty="0">
                          <a:solidFill>
                            <a:schemeClr val="lt1"/>
                          </a:solidFill>
                          <a:effectLst/>
                          <a:latin typeface="+mn-lt"/>
                          <a:ea typeface="+mn-ea"/>
                          <a:cs typeface="+mn-cs"/>
                        </a:rPr>
                        <a:t>Learn Linux system administration and C++, BASH, and SQL programming. Students in this program work in a 100 hour internship with a local employer. This program shares many courses with the Computer Science AS, but with a lower math requirement and a larger number of computer courses to better prepare students for the workforce. </a:t>
                      </a:r>
                    </a:p>
                    <a:p>
                      <a:r>
                        <a:rPr lang="en-US" sz="1600" b="1" kern="1200" dirty="0">
                          <a:solidFill>
                            <a:schemeClr val="lt1"/>
                          </a:solidFill>
                          <a:effectLst/>
                          <a:latin typeface="+mn-lt"/>
                          <a:ea typeface="+mn-ea"/>
                          <a:cs typeface="+mn-cs"/>
                        </a:rPr>
                        <a:t> </a:t>
                      </a:r>
                    </a:p>
                    <a:p>
                      <a:r>
                        <a:rPr lang="en-US" sz="1600" b="1" kern="1200" dirty="0">
                          <a:solidFill>
                            <a:schemeClr val="lt1"/>
                          </a:solidFill>
                          <a:effectLst/>
                          <a:latin typeface="+mn-lt"/>
                          <a:ea typeface="+mn-ea"/>
                          <a:cs typeface="+mn-cs"/>
                        </a:rPr>
                        <a:t>Also available: three year part time online IT: System Administration option.</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71551555"/>
      </p:ext>
    </p:extLst>
  </p:cSld>
  <p:clrMapOvr>
    <a:masterClrMapping/>
  </p:clrMapOvr>
  <mc:AlternateContent xmlns:mc="http://schemas.openxmlformats.org/markup-compatibility/2006" xmlns:p14="http://schemas.microsoft.com/office/powerpoint/2010/main">
    <mc:Choice Requires="p14">
      <p:transition spd="slow" p14:dur="2000" advTm="11025"/>
    </mc:Choice>
    <mc:Fallback xmlns="">
      <p:transition spd="slow" advTm="110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2"/>
          <p:cNvSpPr txBox="1">
            <a:spLocks noGrp="1"/>
          </p:cNvSpPr>
          <p:nvPr>
            <p:ph type="title"/>
          </p:nvPr>
        </p:nvSpPr>
        <p:spPr>
          <a:xfrm>
            <a:off x="1097280" y="376127"/>
            <a:ext cx="10058400" cy="1042232"/>
          </a:xfrm>
          <a:prstGeom prst="rect">
            <a:avLst/>
          </a:prstGeom>
          <a:solidFill>
            <a:srgbClr val="001F4F"/>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40404"/>
              </a:buClr>
              <a:buSzPts val="4800"/>
              <a:buFont typeface="Calibri"/>
              <a:buNone/>
            </a:pPr>
            <a:r>
              <a:rPr lang="en-US" dirty="0">
                <a:solidFill>
                  <a:srgbClr val="FFFFFF"/>
                </a:solidFill>
                <a:latin typeface="+mn-lt"/>
                <a:ea typeface="Calibri"/>
                <a:cs typeface="Arial" panose="020B0604020202020204" pitchFamily="34" charset="0"/>
                <a:sym typeface="Calibri"/>
              </a:rPr>
              <a:t>Computing Programs</a:t>
            </a:r>
            <a:endParaRPr dirty="0">
              <a:solidFill>
                <a:srgbClr val="FFFFFF"/>
              </a:solidFill>
              <a:latin typeface="+mn-lt"/>
              <a:ea typeface="Calibri"/>
              <a:cs typeface="Arial" panose="020B0604020202020204" pitchFamily="34" charset="0"/>
              <a:sym typeface="Calibri"/>
            </a:endParaRPr>
          </a:p>
        </p:txBody>
      </p:sp>
      <p:sp>
        <p:nvSpPr>
          <p:cNvPr id="110" name="Google Shape;110;p2"/>
          <p:cNvSpPr txBox="1">
            <a:spLocks noGrp="1"/>
          </p:cNvSpPr>
          <p:nvPr>
            <p:ph idx="1"/>
          </p:nvPr>
        </p:nvSpPr>
        <p:spPr>
          <a:xfrm>
            <a:off x="1097280" y="1481100"/>
            <a:ext cx="9972624" cy="2945243"/>
          </a:xfrm>
          <a:prstGeom prst="rect">
            <a:avLst/>
          </a:prstGeom>
          <a:noFill/>
          <a:ln>
            <a:noFill/>
          </a:ln>
        </p:spPr>
        <p:txBody>
          <a:bodyPr spcFirstLastPara="1" wrap="square" lIns="0" tIns="45700" rIns="0" bIns="45700" anchor="t" anchorCtr="0">
            <a:normAutofit fontScale="92500" lnSpcReduction="20000"/>
          </a:bodyPr>
          <a:lstStyle/>
          <a:p>
            <a:pPr lvl="1">
              <a:spcBef>
                <a:spcPts val="1400"/>
              </a:spcBef>
              <a:buClr>
                <a:srgbClr val="002747"/>
              </a:buClr>
              <a:buSzPts val="2000"/>
              <a:buFont typeface="Arial" panose="020B0604020202020204" pitchFamily="34" charset="0"/>
              <a:buChar char="•"/>
            </a:pPr>
            <a:r>
              <a:rPr lang="en-US" sz="2600" dirty="0">
                <a:solidFill>
                  <a:srgbClr val="001F4F"/>
                </a:solidFill>
                <a:cs typeface="Arial" panose="020B0604020202020204" pitchFamily="34" charset="0"/>
              </a:rPr>
              <a:t>New Partnership: </a:t>
            </a:r>
            <a:r>
              <a:rPr lang="en-US" sz="2600" b="1" i="1" u="sng" dirty="0">
                <a:solidFill>
                  <a:srgbClr val="001F4F"/>
                </a:solidFill>
                <a:cs typeface="Arial" panose="020B0604020202020204" pitchFamily="34" charset="0"/>
              </a:rPr>
              <a:t>Game Design and Development Partnership with SUNY Canton </a:t>
            </a:r>
          </a:p>
          <a:p>
            <a:pPr lvl="1">
              <a:spcBef>
                <a:spcPts val="1400"/>
              </a:spcBef>
              <a:buClr>
                <a:srgbClr val="002747"/>
              </a:buClr>
              <a:buSzPts val="2000"/>
              <a:buFont typeface="Arial" panose="020B0604020202020204" pitchFamily="34" charset="0"/>
              <a:buChar char="•"/>
            </a:pPr>
            <a:r>
              <a:rPr lang="en-US" sz="2600" kern="0" dirty="0">
                <a:solidFill>
                  <a:srgbClr val="000000"/>
                </a:solidFill>
                <a:cs typeface="Arial"/>
                <a:sym typeface="Arial"/>
              </a:rPr>
              <a:t>Complete one year at CCC and then transfer to SUNY Canton for three years to complete a Bachelor’s in Game Design and Development.  </a:t>
            </a:r>
          </a:p>
          <a:p>
            <a:pPr lvl="1">
              <a:spcBef>
                <a:spcPts val="1400"/>
              </a:spcBef>
              <a:buClr>
                <a:srgbClr val="002747"/>
              </a:buClr>
              <a:buSzPts val="2000"/>
              <a:buFont typeface="Arial" panose="020B0604020202020204" pitchFamily="34" charset="0"/>
              <a:buChar char="•"/>
            </a:pPr>
            <a:r>
              <a:rPr lang="en-US" sz="2600" kern="0" dirty="0">
                <a:solidFill>
                  <a:srgbClr val="000000"/>
                </a:solidFill>
                <a:cs typeface="Arial"/>
                <a:sym typeface="Arial"/>
              </a:rPr>
              <a:t>Contact: </a:t>
            </a:r>
            <a:r>
              <a:rPr lang="en-US" sz="2600" kern="0" dirty="0" smtClean="0">
                <a:solidFill>
                  <a:srgbClr val="000000"/>
                </a:solidFill>
                <a:cs typeface="Arial"/>
                <a:sym typeface="Arial"/>
              </a:rPr>
              <a:t>Joe </a:t>
            </a:r>
            <a:r>
              <a:rPr lang="en-US" sz="2600" kern="0" dirty="0" err="1" smtClean="0">
                <a:solidFill>
                  <a:srgbClr val="000000"/>
                </a:solidFill>
                <a:cs typeface="Arial"/>
                <a:sym typeface="Arial"/>
              </a:rPr>
              <a:t>DeLeone</a:t>
            </a:r>
            <a:r>
              <a:rPr lang="en-US" sz="2600" kern="0" dirty="0" smtClean="0">
                <a:solidFill>
                  <a:srgbClr val="000000"/>
                </a:solidFill>
                <a:cs typeface="Arial"/>
                <a:sym typeface="Arial"/>
              </a:rPr>
              <a:t> or DJ </a:t>
            </a:r>
            <a:r>
              <a:rPr lang="en-US" sz="2600" kern="0" dirty="0">
                <a:solidFill>
                  <a:srgbClr val="000000"/>
                </a:solidFill>
                <a:cs typeface="Arial"/>
                <a:sym typeface="Arial"/>
              </a:rPr>
              <a:t>Dates </a:t>
            </a:r>
          </a:p>
          <a:p>
            <a:pPr marL="201168" lvl="1" indent="0">
              <a:spcBef>
                <a:spcPts val="1400"/>
              </a:spcBef>
              <a:buClr>
                <a:srgbClr val="002747"/>
              </a:buClr>
              <a:buSzPts val="2000"/>
              <a:buNone/>
            </a:pPr>
            <a:r>
              <a:rPr lang="en-US" sz="2400" b="1" i="1" u="sng" dirty="0"/>
              <a:t>me Design and </a:t>
            </a:r>
            <a:r>
              <a:rPr lang="en-US" sz="2400" b="1" dirty="0"/>
              <a:t>Development Partnership with Game Design and Development Partnership with SUNY Canton</a:t>
            </a:r>
            <a:endParaRPr lang="en-US" sz="2400" dirty="0"/>
          </a:p>
        </p:txBody>
      </p:sp>
      <p:sp>
        <p:nvSpPr>
          <p:cNvPr id="5" name="TextBox 4"/>
          <p:cNvSpPr txBox="1"/>
          <p:nvPr/>
        </p:nvSpPr>
        <p:spPr>
          <a:xfrm>
            <a:off x="9535886" y="6427113"/>
            <a:ext cx="2656114" cy="400110"/>
          </a:xfrm>
          <a:prstGeom prst="rect">
            <a:avLst/>
          </a:prstGeom>
          <a:noFill/>
        </p:spPr>
        <p:txBody>
          <a:bodyPr wrap="square" rtlCol="0">
            <a:spAutoFit/>
          </a:bodyPr>
          <a:lstStyle/>
          <a:p>
            <a:r>
              <a:rPr lang="en-US" sz="2000" b="1" dirty="0">
                <a:solidFill>
                  <a:srgbClr val="FFFFFF"/>
                </a:solidFill>
              </a:rPr>
              <a:t>We’re Here for You!</a:t>
            </a:r>
          </a:p>
        </p:txBody>
      </p:sp>
      <p:sp>
        <p:nvSpPr>
          <p:cNvPr id="3" name="TextBox 2"/>
          <p:cNvSpPr txBox="1"/>
          <p:nvPr/>
        </p:nvSpPr>
        <p:spPr>
          <a:xfrm>
            <a:off x="101599" y="6427113"/>
            <a:ext cx="3193143" cy="400110"/>
          </a:xfrm>
          <a:prstGeom prst="rect">
            <a:avLst/>
          </a:prstGeom>
          <a:noFill/>
        </p:spPr>
        <p:txBody>
          <a:bodyPr wrap="square" rtlCol="0">
            <a:spAutoFit/>
          </a:bodyPr>
          <a:lstStyle/>
          <a:p>
            <a:r>
              <a:rPr lang="en-US" sz="2000" b="1" dirty="0">
                <a:solidFill>
                  <a:srgbClr val="FFFFFF"/>
                </a:solidFill>
              </a:rPr>
              <a:t>Open House </a:t>
            </a:r>
            <a:r>
              <a:rPr lang="en-US" sz="2000" b="1" dirty="0" smtClean="0">
                <a:solidFill>
                  <a:srgbClr val="FFFFFF"/>
                </a:solidFill>
              </a:rPr>
              <a:t>Fall </a:t>
            </a:r>
            <a:r>
              <a:rPr lang="en-US" sz="2000" b="1" dirty="0">
                <a:solidFill>
                  <a:srgbClr val="FFFFFF"/>
                </a:solidFill>
              </a:rPr>
              <a:t>2020</a:t>
            </a:r>
          </a:p>
        </p:txBody>
      </p:sp>
    </p:spTree>
    <p:extLst>
      <p:ext uri="{BB962C8B-B14F-4D97-AF65-F5344CB8AC3E}">
        <p14:creationId xmlns:p14="http://schemas.microsoft.com/office/powerpoint/2010/main" val="1241678879"/>
      </p:ext>
    </p:extLst>
  </p:cSld>
  <p:clrMapOvr>
    <a:masterClrMapping/>
  </p:clrMapOvr>
  <mc:AlternateContent xmlns:mc="http://schemas.openxmlformats.org/markup-compatibility/2006" xmlns:p14="http://schemas.microsoft.com/office/powerpoint/2010/main">
    <mc:Choice Requires="p14">
      <p:transition spd="slow" p14:dur="2000" advTm="10924"/>
    </mc:Choice>
    <mc:Fallback xmlns="">
      <p:transition spd="slow" advTm="10924"/>
    </mc:Fallback>
  </mc:AlternateContent>
</p:sld>
</file>

<file path=ppt/theme/theme1.xml><?xml version="1.0" encoding="utf-8"?>
<a:theme xmlns:a="http://schemas.openxmlformats.org/drawingml/2006/main" name="Retrospect">
  <a:themeElements>
    <a:clrScheme name="SUNY CCC colors">
      <a:dk1>
        <a:srgbClr val="E7E6E6"/>
      </a:dk1>
      <a:lt1>
        <a:srgbClr val="E7E6E6"/>
      </a:lt1>
      <a:dk2>
        <a:srgbClr val="E7E6E6"/>
      </a:dk2>
      <a:lt2>
        <a:srgbClr val="E7E6E6"/>
      </a:lt2>
      <a:accent1>
        <a:srgbClr val="DD0A17"/>
      </a:accent1>
      <a:accent2>
        <a:srgbClr val="E5E5E8"/>
      </a:accent2>
      <a:accent3>
        <a:srgbClr val="0092CF"/>
      </a:accent3>
      <a:accent4>
        <a:srgbClr val="E1C800"/>
      </a:accent4>
      <a:accent5>
        <a:srgbClr val="E7E6E6"/>
      </a:accent5>
      <a:accent6>
        <a:srgbClr val="E7E6E6"/>
      </a:accent6>
      <a:hlink>
        <a:srgbClr val="002747"/>
      </a:hlink>
      <a:folHlink>
        <a:srgbClr val="E7E6E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E3DA18C2-75F1-4980-A5F0-165F6F71DE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466</TotalTime>
  <Words>587</Words>
  <Application>Microsoft Office PowerPoint</Application>
  <PresentationFormat>Custom</PresentationFormat>
  <Paragraphs>138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Career Paths in Computing</vt:lpstr>
      <vt:lpstr>Teaching Faculty</vt:lpstr>
      <vt:lpstr>Teaching Faculty</vt:lpstr>
      <vt:lpstr>Teaching Faculty</vt:lpstr>
      <vt:lpstr>Teaching Faculty</vt:lpstr>
      <vt:lpstr>Teaching Faculty</vt:lpstr>
      <vt:lpstr>Computing Programs</vt:lpstr>
      <vt:lpstr>Computing Programs</vt:lpstr>
      <vt:lpstr>Computing Programs</vt:lpstr>
      <vt:lpstr>Computing Programs - Math</vt:lpstr>
      <vt:lpstr>Why Study at CCC?</vt:lpstr>
      <vt:lpstr>Computing Department Labs</vt:lpstr>
      <vt:lpstr>Salaries!</vt:lpstr>
      <vt:lpstr>Salaries!</vt:lpstr>
      <vt:lpstr>Program Pages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Our Path to Success</dc:title>
  <dc:creator>Maarit Clay</dc:creator>
  <cp:lastModifiedBy>Carrie</cp:lastModifiedBy>
  <cp:revision>64</cp:revision>
  <dcterms:created xsi:type="dcterms:W3CDTF">2019-10-09T10:59:45Z</dcterms:created>
  <dcterms:modified xsi:type="dcterms:W3CDTF">2020-10-27T02:50:58Z</dcterms:modified>
</cp:coreProperties>
</file>